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62" r:id="rId4"/>
    <p:sldId id="263" r:id="rId5"/>
    <p:sldId id="264" r:id="rId6"/>
    <p:sldId id="266" r:id="rId7"/>
    <p:sldId id="267" r:id="rId8"/>
    <p:sldId id="257" r:id="rId9"/>
    <p:sldId id="258" r:id="rId10"/>
    <p:sldId id="259" r:id="rId11"/>
    <p:sldId id="260" r:id="rId12"/>
    <p:sldId id="261" r:id="rId13"/>
    <p:sldId id="265" r:id="rId14"/>
    <p:sldId id="272" r:id="rId15"/>
    <p:sldId id="273" r:id="rId16"/>
    <p:sldId id="274" r:id="rId17"/>
    <p:sldId id="268" r:id="rId18"/>
    <p:sldId id="275" r:id="rId19"/>
    <p:sldId id="279" r:id="rId20"/>
    <p:sldId id="280" r:id="rId21"/>
    <p:sldId id="276" r:id="rId22"/>
    <p:sldId id="269" r:id="rId23"/>
    <p:sldId id="270" r:id="rId24"/>
    <p:sldId id="277" r:id="rId25"/>
    <p:sldId id="278" r:id="rId26"/>
    <p:sldId id="271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13D93-6CFB-45B6-9A0A-3489625AC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A2D49E8-AA5C-4197-A10A-0916FDDFE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DB0B1D-9261-4E93-B720-E9CF07FB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3D3C0E-94EB-4771-8720-12447410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6D3944-7578-4720-8713-EBB4C96D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446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A34B7-F502-4050-8692-ECDF1FF0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D873D8D-E6B4-4E76-8ABD-768229449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6718C1-6D31-4408-A4A2-924896DC1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058692-E2FE-447C-8C72-90A815AE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E918F5E-53F1-46CA-ADA5-FCBDAB63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2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3E87881-5770-4CA7-B39E-12D24F05C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5324CD3-0ED8-4B79-8F71-D1E956D55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38D3FF-D6CF-4F33-AB01-135ABAF43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19C878A-AA09-4BA7-8093-BB61A720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928738-707C-479C-954D-F0D65425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712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06EF8-D811-416A-B0BE-0A825394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64DC2B-70B0-4CA0-9BA6-E6AA088A5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6C9ED27-DBF8-45DA-86F9-EDBB9A9C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A8EE97-2E25-42BF-847A-2B96E20F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625359-8461-4468-B93F-B753D224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406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FB2F0-F7F5-409F-ABD8-E03841EDE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D7EFE25-22CE-4667-AC6D-B56ED802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5F0D9E-7B32-442D-956D-90788AB9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AD3FEF-715E-4026-8722-C8A6F432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1B5E41-C4CE-4DBC-BB91-C34EA1B0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438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232F8-83D9-4AF6-84AA-AFAE882C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8483CDA-D53C-48A0-BC83-79479703A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5C6CDD-F758-4A58-9E04-236EE6083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4B6DB8C-0005-407E-A79F-BB0D2AC2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A17E426-E48F-4E09-BE89-63396561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84DB31B-F6E4-43A2-8365-50F1E023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162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4EEFE-2E94-49A2-8E07-2DEDD1BA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47E2C96-2604-4E3D-BCCC-9200F9135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184EF69-8748-4B14-9142-EA691E6D6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47635F3-3EB0-4D9C-82B5-A64BCE861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8E16EC4-53D5-4C58-82D4-C5D13F967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F9E9E03-ADA9-4810-A45B-575D6A8A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A3FAB27-72DD-4B29-AD0F-7DA02EE3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6F13B79-54BE-4863-A41D-CFF711FF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573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6F2A40-1D71-4424-80FB-58CD7C61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FB6E7E1-D9EE-489A-B9D5-8AA268BE4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1C5A0A9-845E-4376-BA7B-040BAFC6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E83B93F-AF80-44C6-8413-D9ACEFFC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43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99DB4B0-0EB9-42D3-A758-DC2B0331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1461AE5-F51E-4528-99E2-EA1BE723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CEB0566-CF6B-4D2D-97B0-0E30797A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7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B044B-939D-4545-A41F-5BDA5A08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54DE26A-F0F9-4AD8-B99C-53D2169E6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111292F-A4DE-460E-B311-080BECA8E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85EA983-7A46-49A5-8A05-3572C7D3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5885ED5-2A66-4FA1-866A-8527AA4A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4FA99F4-1B3E-499A-A1A0-4C0DBAF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6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DE95B-1494-450D-9BF9-89E00428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A843A76-1784-42CC-9A8B-6F9561F79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035CA32-4FA6-47F0-9992-0CF534597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FD377D3-44B4-4271-8FF1-267CF1C4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1A1B08C-0146-4846-8A9D-651EDD85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051E606-DAD7-43CA-ADCB-776F3E28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212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AB37F4A-D35D-48A1-B31E-BD7A6210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366C7B-2A76-4D10-9449-AFB96904A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AD73C1-9A38-4CA6-A220-CA6556A3A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64E85-4714-4D06-B5D1-A9E10524B589}" type="datetimeFigureOut">
              <a:rPr lang="da-DK" smtClean="0"/>
              <a:t>02-06-2023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77F095-BAD9-4E25-B5CF-538ED2B24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2816F7B-2687-4D44-9912-17F38C95C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D2054-3CA5-4F19-AE90-2EAB2391BE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93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D1EE7-0094-4020-87C8-C87B4E17D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0526"/>
            <a:ext cx="9144000" cy="2387600"/>
          </a:xfrm>
        </p:spPr>
        <p:txBody>
          <a:bodyPr/>
          <a:lstStyle/>
          <a:p>
            <a:r>
              <a:rPr lang="da-DK" b="1" dirty="0"/>
              <a:t>Principperne for det professionelle samarbejde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1FFB1F-1FD9-4ED8-B328-3367CEFCA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35312"/>
            <a:ext cx="9144000" cy="333216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da-DK" sz="2600" dirty="0"/>
              <a:t>sådan samarbejder vi i Sundhed &amp; Arbejdsmarkedsafdelingen</a:t>
            </a:r>
          </a:p>
          <a:p>
            <a:endParaRPr lang="da-DK" dirty="0"/>
          </a:p>
          <a:p>
            <a:endParaRPr lang="da-DK" dirty="0"/>
          </a:p>
          <a:p>
            <a:pPr algn="l"/>
            <a:r>
              <a:rPr lang="da-DK" sz="2400" b="1" i="1" dirty="0">
                <a:solidFill>
                  <a:srgbClr val="0070C0"/>
                </a:solidFill>
              </a:rPr>
              <a:t>OBS. Der er lagt speak på denne PowerPoint præsentation. For at høre den skal du starte præsentationen ved at trykke på slideshow ikonet nederst på skærmen        så skulle lyden gerne gå i gang og </a:t>
            </a:r>
            <a:r>
              <a:rPr lang="da-DK" sz="2400" b="1" i="1" dirty="0" err="1">
                <a:solidFill>
                  <a:srgbClr val="0070C0"/>
                </a:solidFill>
              </a:rPr>
              <a:t>slidsene</a:t>
            </a:r>
            <a:r>
              <a:rPr lang="da-DK" sz="2400" b="1" i="1" dirty="0">
                <a:solidFill>
                  <a:srgbClr val="0070C0"/>
                </a:solidFill>
              </a:rPr>
              <a:t> skifte automatisk.</a:t>
            </a:r>
          </a:p>
          <a:p>
            <a:pPr algn="l"/>
            <a:endParaRPr lang="da-DK" b="1" i="1" dirty="0">
              <a:solidFill>
                <a:srgbClr val="0070C0"/>
              </a:solidFill>
            </a:endParaRPr>
          </a:p>
          <a:p>
            <a:pPr algn="l"/>
            <a:r>
              <a:rPr lang="da-DK" sz="2400" b="1" i="1" dirty="0">
                <a:solidFill>
                  <a:srgbClr val="0070C0"/>
                </a:solidFill>
              </a:rPr>
              <a:t>Hvis det ikke virker, så skal du trykke på </a:t>
            </a:r>
            <a:r>
              <a:rPr lang="da-DK" b="1" i="1" dirty="0">
                <a:solidFill>
                  <a:srgbClr val="0070C0"/>
                </a:solidFill>
              </a:rPr>
              <a:t>højtaler</a:t>
            </a:r>
            <a:r>
              <a:rPr lang="da-DK" sz="2400" b="1" i="1" dirty="0">
                <a:solidFill>
                  <a:srgbClr val="0070C0"/>
                </a:solidFill>
              </a:rPr>
              <a:t>ikonet på hver enkelt slide (nederste højre hjørne på sliden). </a:t>
            </a:r>
            <a:endParaRPr lang="da-DK" dirty="0"/>
          </a:p>
        </p:txBody>
      </p:sp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0268F829-E738-447C-874F-45DB4ACCE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8250" y="6140450"/>
            <a:ext cx="406400" cy="406400"/>
          </a:xfrm>
          <a:prstGeom prst="rect">
            <a:avLst/>
          </a:prstGeom>
        </p:spPr>
      </p:pic>
      <p:pic>
        <p:nvPicPr>
          <p:cNvPr id="6" name="Pladsholder til indhold 4">
            <a:extLst>
              <a:ext uri="{FF2B5EF4-FFF2-40B4-BE49-F238E27FC236}">
                <a16:creationId xmlns:a16="http://schemas.microsoft.com/office/drawing/2014/main" id="{5369C4D5-CAE8-4F64-BED9-560AF5F91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143" t="91500" r="16430" b="5666"/>
          <a:stretch/>
        </p:blipFill>
        <p:spPr>
          <a:xfrm>
            <a:off x="2714625" y="4906168"/>
            <a:ext cx="396240" cy="7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8"/>
    </mc:Choice>
    <mc:Fallback xmlns="">
      <p:transition spd="slow" advTm="4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CD28388-CEA9-459F-B26C-CAC34D326A89}"/>
              </a:ext>
            </a:extLst>
          </p:cNvPr>
          <p:cNvSpPr/>
          <p:nvPr/>
        </p:nvSpPr>
        <p:spPr>
          <a:xfrm>
            <a:off x="568036" y="1366299"/>
            <a:ext cx="113053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4400" b="0" i="0" u="none" strike="noStrike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sz="4400" b="1" dirty="0">
                <a:solidFill>
                  <a:srgbClr val="0070C0"/>
                </a:solidFill>
                <a:latin typeface="Arial" panose="020B0604020202020204" pitchFamily="34" charset="0"/>
              </a:rPr>
              <a:t>Der er en god hensigt bag enhver adfærd </a:t>
            </a:r>
            <a:endParaRPr lang="da-DK" sz="4400" dirty="0">
              <a:solidFill>
                <a:srgbClr val="0070C0"/>
              </a:solidFill>
            </a:endParaRPr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C354B3BE-FE9D-4731-8E1A-C421011B4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1575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8"/>
    </mc:Choice>
    <mc:Fallback xmlns="">
      <p:transition spd="slow" advTm="4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04B364A-4DF1-4AC2-BC82-F68B1C6BE30F}"/>
              </a:ext>
            </a:extLst>
          </p:cNvPr>
          <p:cNvSpPr/>
          <p:nvPr/>
        </p:nvSpPr>
        <p:spPr>
          <a:xfrm>
            <a:off x="1551708" y="548950"/>
            <a:ext cx="97813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4400" b="0" i="0" u="none" strike="noStrike" baseline="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da-DK" sz="4400" b="0" i="0" u="none" strike="noStrike" baseline="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da-DK" sz="4400" b="1" dirty="0">
                <a:solidFill>
                  <a:srgbClr val="0070C0"/>
                </a:solidFill>
                <a:latin typeface="Arial" panose="020B0604020202020204" pitchFamily="34" charset="0"/>
              </a:rPr>
              <a:t>Vi dømmer andre på deres adfærd </a:t>
            </a:r>
          </a:p>
          <a:p>
            <a:endParaRPr lang="da-DK" sz="44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sz="4400" b="1" dirty="0">
                <a:solidFill>
                  <a:srgbClr val="0070C0"/>
                </a:solidFill>
                <a:latin typeface="Arial" panose="020B0604020202020204" pitchFamily="34" charset="0"/>
              </a:rPr>
              <a:t>- men os selv på vores hensigt </a:t>
            </a:r>
            <a:endParaRPr lang="da-DK" sz="4400" dirty="0">
              <a:solidFill>
                <a:srgbClr val="0070C0"/>
              </a:solidFill>
            </a:endParaRP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86E07D7C-0ADE-449C-BF86-AAEC68EB5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9817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9"/>
    </mc:Choice>
    <mc:Fallback xmlns="">
      <p:transition spd="slow" advTm="4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266EE61-6D4C-4B29-AD4B-A4CDE1EB35C1}"/>
              </a:ext>
            </a:extLst>
          </p:cNvPr>
          <p:cNvSpPr/>
          <p:nvPr/>
        </p:nvSpPr>
        <p:spPr>
          <a:xfrm>
            <a:off x="2743199" y="57163"/>
            <a:ext cx="67056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da-DK" sz="1000" b="0" i="0" u="none" strike="noStrike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4400" b="1" dirty="0">
                <a:solidFill>
                  <a:srgbClr val="002060"/>
                </a:solidFill>
                <a:latin typeface="Arial" panose="020B0604020202020204" pitchFamily="34" charset="0"/>
              </a:rPr>
              <a:t>FEEDBACK</a:t>
            </a:r>
            <a:r>
              <a:rPr lang="da-DK" b="1" dirty="0">
                <a:latin typeface="Arial" panose="020B0604020202020204" pitchFamily="34" charset="0"/>
              </a:rPr>
              <a:t> </a:t>
            </a:r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AB58A15-849F-42DE-A884-50DA243C0349}"/>
              </a:ext>
            </a:extLst>
          </p:cNvPr>
          <p:cNvSpPr/>
          <p:nvPr/>
        </p:nvSpPr>
        <p:spPr>
          <a:xfrm>
            <a:off x="3110546" y="4316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da-DK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 hensigt </a:t>
            </a:r>
            <a:endParaRPr lang="da-DK" sz="36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0EA6FC1-4085-4C8C-9F3E-999D6DE4CE09}"/>
              </a:ext>
            </a:extLst>
          </p:cNvPr>
          <p:cNvSpPr/>
          <p:nvPr/>
        </p:nvSpPr>
        <p:spPr>
          <a:xfrm>
            <a:off x="3110546" y="13320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da-DK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 adfærd </a:t>
            </a:r>
            <a:endParaRPr lang="da-DK" sz="36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E6B50CD-2E55-4DDB-A890-9BC697FDA5B9}"/>
              </a:ext>
            </a:extLst>
          </p:cNvPr>
          <p:cNvSpPr/>
          <p:nvPr/>
        </p:nvSpPr>
        <p:spPr>
          <a:xfrm>
            <a:off x="3155473" y="214470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da-DK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 effekt </a:t>
            </a:r>
            <a:endParaRPr lang="da-DK" sz="36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A2A19B4-09BF-4888-9BDE-EFEE0BD0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667" y="3176812"/>
            <a:ext cx="2000182" cy="271973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BED2E53-0AFB-4048-A037-5F521CB6F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310" y="4189340"/>
            <a:ext cx="2345781" cy="262535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27F0E29-2411-4048-BFFF-7044B3206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190" y="3401566"/>
            <a:ext cx="2039018" cy="2602944"/>
          </a:xfrm>
          <a:prstGeom prst="rect">
            <a:avLst/>
          </a:prstGeom>
        </p:spPr>
      </p:pic>
      <p:sp>
        <p:nvSpPr>
          <p:cNvPr id="9" name="Pil: nedad 8">
            <a:extLst>
              <a:ext uri="{FF2B5EF4-FFF2-40B4-BE49-F238E27FC236}">
                <a16:creationId xmlns:a16="http://schemas.microsoft.com/office/drawing/2014/main" id="{5C0406F0-4659-4032-8412-AA91E055C87D}"/>
              </a:ext>
            </a:extLst>
          </p:cNvPr>
          <p:cNvSpPr/>
          <p:nvPr/>
        </p:nvSpPr>
        <p:spPr>
          <a:xfrm>
            <a:off x="6096000" y="1626073"/>
            <a:ext cx="214946" cy="3642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11" name="Pil: nedad 10">
            <a:extLst>
              <a:ext uri="{FF2B5EF4-FFF2-40B4-BE49-F238E27FC236}">
                <a16:creationId xmlns:a16="http://schemas.microsoft.com/office/drawing/2014/main" id="{FBD6861B-7293-4CBC-A7DF-E8056C4CD643}"/>
              </a:ext>
            </a:extLst>
          </p:cNvPr>
          <p:cNvSpPr/>
          <p:nvPr/>
        </p:nvSpPr>
        <p:spPr>
          <a:xfrm rot="4026231">
            <a:off x="4477603" y="3131726"/>
            <a:ext cx="182999" cy="9779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12" name="Pil: nedad 11">
            <a:extLst>
              <a:ext uri="{FF2B5EF4-FFF2-40B4-BE49-F238E27FC236}">
                <a16:creationId xmlns:a16="http://schemas.microsoft.com/office/drawing/2014/main" id="{382B3EFE-66F9-4614-8CE0-08FA343592D3}"/>
              </a:ext>
            </a:extLst>
          </p:cNvPr>
          <p:cNvSpPr/>
          <p:nvPr/>
        </p:nvSpPr>
        <p:spPr>
          <a:xfrm>
            <a:off x="6158547" y="3388457"/>
            <a:ext cx="214945" cy="6945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13" name="Pil: nedad 12">
            <a:extLst>
              <a:ext uri="{FF2B5EF4-FFF2-40B4-BE49-F238E27FC236}">
                <a16:creationId xmlns:a16="http://schemas.microsoft.com/office/drawing/2014/main" id="{A3B86437-6E3F-48E9-BDCC-A106B3012283}"/>
              </a:ext>
            </a:extLst>
          </p:cNvPr>
          <p:cNvSpPr/>
          <p:nvPr/>
        </p:nvSpPr>
        <p:spPr>
          <a:xfrm rot="18049982">
            <a:off x="7651586" y="3197597"/>
            <a:ext cx="159007" cy="9779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14" name="Pil: nedad 13">
            <a:extLst>
              <a:ext uri="{FF2B5EF4-FFF2-40B4-BE49-F238E27FC236}">
                <a16:creationId xmlns:a16="http://schemas.microsoft.com/office/drawing/2014/main" id="{95367A32-85E7-4218-8A72-F1BA659404B7}"/>
              </a:ext>
            </a:extLst>
          </p:cNvPr>
          <p:cNvSpPr/>
          <p:nvPr/>
        </p:nvSpPr>
        <p:spPr>
          <a:xfrm>
            <a:off x="6158546" y="2456517"/>
            <a:ext cx="214946" cy="3642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pic>
        <p:nvPicPr>
          <p:cNvPr id="10" name="Slide 12">
            <a:hlinkClick r:id="" action="ppaction://media"/>
            <a:extLst>
              <a:ext uri="{FF2B5EF4-FFF2-40B4-BE49-F238E27FC236}">
                <a16:creationId xmlns:a16="http://schemas.microsoft.com/office/drawing/2014/main" id="{77F9585B-264B-4C36-B9C0-D4A61B0A7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9675" y="6321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9"/>
    </mc:Choice>
    <mc:Fallback xmlns="">
      <p:transition spd="slow" advTm="5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628B6AF-65AB-4B88-A25E-F15F140AE9C3}"/>
              </a:ext>
            </a:extLst>
          </p:cNvPr>
          <p:cNvSpPr/>
          <p:nvPr/>
        </p:nvSpPr>
        <p:spPr>
          <a:xfrm>
            <a:off x="879763" y="798446"/>
            <a:ext cx="1062643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solidFill>
                  <a:srgbClr val="0070C0"/>
                </a:solidFill>
                <a:latin typeface="Arial" panose="020B0604020202020204" pitchFamily="34" charset="0"/>
              </a:rPr>
              <a:t>Der er en god hensigt bag enhver adfærd. </a:t>
            </a: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solidFill>
                  <a:srgbClr val="FF0000"/>
                </a:solidFill>
                <a:latin typeface="Arial" panose="020B0604020202020204" pitchFamily="34" charset="0"/>
              </a:rPr>
              <a:t>Men det betyder IKKE, at al adfærd er hensigtsmæssig eller ok! </a:t>
            </a: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solidFill>
                  <a:srgbClr val="00B050"/>
                </a:solidFill>
                <a:latin typeface="Arial" panose="020B0604020202020204" pitchFamily="34" charset="0"/>
              </a:rPr>
              <a:t>Vi forholder os til hensigt og adfærd og </a:t>
            </a:r>
            <a:r>
              <a:rPr lang="da-DK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feedbacker</a:t>
            </a:r>
            <a:r>
              <a:rPr lang="da-DK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effekten – fordi vi er professionelle sammen</a:t>
            </a:r>
            <a:endParaRPr lang="da-DK" sz="3600" dirty="0">
              <a:solidFill>
                <a:srgbClr val="00B050"/>
              </a:solidFill>
            </a:endParaRPr>
          </a:p>
        </p:txBody>
      </p:sp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114733BB-5D74-44C2-BEBB-A09CE28BB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9800" y="627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76"/>
    </mc:Choice>
    <mc:Fallback xmlns="">
      <p:transition spd="slow" advTm="12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8FC4247-100B-4FA6-970E-FC0AFC303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21" y="759857"/>
            <a:ext cx="10309629" cy="6010275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A34036DE-D614-4674-BFDF-613FC8993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5850" y="6178550"/>
            <a:ext cx="406400" cy="4064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42768087-B3CC-4407-AE0C-734D5B7A3679}"/>
              </a:ext>
            </a:extLst>
          </p:cNvPr>
          <p:cNvSpPr txBox="1"/>
          <p:nvPr/>
        </p:nvSpPr>
        <p:spPr>
          <a:xfrm>
            <a:off x="2743200" y="915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RETTE HYLDE</a:t>
            </a:r>
          </a:p>
        </p:txBody>
      </p:sp>
    </p:spTree>
    <p:extLst>
      <p:ext uri="{BB962C8B-B14F-4D97-AF65-F5344CB8AC3E}">
        <p14:creationId xmlns:p14="http://schemas.microsoft.com/office/powerpoint/2010/main" val="20579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1"/>
    </mc:Choice>
    <mc:Fallback xmlns="">
      <p:transition spd="slow" advTm="2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3FD82BF-4528-47AA-8651-2223F7DDE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461" y="0"/>
            <a:ext cx="4651078" cy="6858000"/>
          </a:xfrm>
          <a:prstGeom prst="rect">
            <a:avLst/>
          </a:prstGeom>
        </p:spPr>
      </p:pic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0A9CA350-668E-4676-8079-98704FF2E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025" y="605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"/>
    </mc:Choice>
    <mc:Fallback xmlns="">
      <p:transition spd="slow" advTm="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FC857BF-0318-40C6-BF94-6DD5CFD0A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358" y="0"/>
            <a:ext cx="7811283" cy="6858000"/>
          </a:xfrm>
          <a:prstGeom prst="rect">
            <a:avLst/>
          </a:prstGeom>
        </p:spPr>
      </p:pic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D0B97B91-A87D-4BDC-B68A-DF78903DB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1075" y="611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0"/>
    </mc:Choice>
    <mc:Fallback xmlns="">
      <p:transition spd="slow" advTm="3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AE7570F-D8CA-4BA8-AD42-BF99B6CC5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27" y="769440"/>
            <a:ext cx="9850582" cy="608855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4F5C4476-BE7B-40D8-888B-2F6DEF4AB0B4}"/>
              </a:ext>
            </a:extLst>
          </p:cNvPr>
          <p:cNvSpPr/>
          <p:nvPr/>
        </p:nvSpPr>
        <p:spPr>
          <a:xfrm>
            <a:off x="844627" y="0"/>
            <a:ext cx="10668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solidFill>
                  <a:srgbClr val="002060"/>
                </a:solidFill>
                <a:latin typeface="Arial" panose="020B0604020202020204" pitchFamily="34" charset="0"/>
              </a:rPr>
              <a:t>TILSKUERE</a:t>
            </a:r>
            <a:r>
              <a:rPr lang="da-DK" sz="4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da-DK" sz="4400" b="1" dirty="0">
                <a:solidFill>
                  <a:srgbClr val="002060"/>
                </a:solidFill>
                <a:latin typeface="Arial" panose="020B0604020202020204" pitchFamily="34" charset="0"/>
              </a:rPr>
              <a:t>TIL EGEN VIRKELIGHED </a:t>
            </a:r>
            <a:endParaRPr lang="da-DK" sz="4400" dirty="0">
              <a:solidFill>
                <a:srgbClr val="002060"/>
              </a:solidFill>
            </a:endParaRPr>
          </a:p>
        </p:txBody>
      </p:sp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id="{69A9914C-AC84-4645-B91F-522ACD16A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7709" y="622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6"/>
    </mc:Choice>
    <mc:Fallback xmlns="">
      <p:transition spd="slow" advTm="4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3FFF8A7-6090-4C82-B128-73ADEC93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5" y="1122219"/>
            <a:ext cx="10972800" cy="551410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E253D76-169F-4C98-BE39-03A9C5ADC350}"/>
              </a:ext>
            </a:extLst>
          </p:cNvPr>
          <p:cNvSpPr/>
          <p:nvPr/>
        </p:nvSpPr>
        <p:spPr>
          <a:xfrm>
            <a:off x="817418" y="221672"/>
            <a:ext cx="1082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dirty="0">
                <a:solidFill>
                  <a:srgbClr val="002060"/>
                </a:solidFill>
                <a:latin typeface="Arial" panose="020B0604020202020204" pitchFamily="34" charset="0"/>
              </a:rPr>
              <a:t>DEN PROFESSIONELLE PLATFORM</a:t>
            </a:r>
            <a:r>
              <a:rPr lang="da-DK" sz="4400" b="1" dirty="0">
                <a:latin typeface="Arial" panose="020B0604020202020204" pitchFamily="34" charset="0"/>
              </a:rPr>
              <a:t> </a:t>
            </a:r>
            <a:endParaRPr lang="da-DK" sz="4400" dirty="0"/>
          </a:p>
        </p:txBody>
      </p:sp>
      <p:pic>
        <p:nvPicPr>
          <p:cNvPr id="5" name="Slide 18">
            <a:hlinkClick r:id="" action="ppaction://media"/>
            <a:extLst>
              <a:ext uri="{FF2B5EF4-FFF2-40B4-BE49-F238E27FC236}">
                <a16:creationId xmlns:a16="http://schemas.microsoft.com/office/drawing/2014/main" id="{9AA945A9-21B7-46AF-BD5D-BD46958D7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4618" y="6268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0"/>
    </mc:Choice>
    <mc:Fallback xmlns="">
      <p:transition spd="slow" advTm="4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BEE9A5A-F5C6-4E35-BA7E-F7A0A3BD7E1F}"/>
              </a:ext>
            </a:extLst>
          </p:cNvPr>
          <p:cNvSpPr/>
          <p:nvPr/>
        </p:nvSpPr>
        <p:spPr>
          <a:xfrm>
            <a:off x="1308846" y="1491197"/>
            <a:ext cx="10201835" cy="400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FINISHED FILES ARE THE RESULT OF YEARS OF SCIENTIFIC STUDY COMBINED WITH THE EXPERIENCE OF YEARS</a:t>
            </a:r>
            <a:endParaRPr lang="da-DK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de 19">
            <a:hlinkClick r:id="" action="ppaction://media"/>
            <a:extLst>
              <a:ext uri="{FF2B5EF4-FFF2-40B4-BE49-F238E27FC236}">
                <a16:creationId xmlns:a16="http://schemas.microsoft.com/office/drawing/2014/main" id="{9D863912-9D01-4378-946E-704DC172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7481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0"/>
    </mc:Choice>
    <mc:Fallback xmlns="">
      <p:transition spd="slow"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351FF8B-A5CB-4325-B359-2755B1DD98A6}"/>
              </a:ext>
            </a:extLst>
          </p:cNvPr>
          <p:cNvSpPr/>
          <p:nvPr/>
        </p:nvSpPr>
        <p:spPr>
          <a:xfrm>
            <a:off x="997527" y="817418"/>
            <a:ext cx="1062643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9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da-DK" sz="900" b="0" i="0" u="none" strike="noStrike" baseline="0" dirty="0">
              <a:latin typeface="Times New Roman" panose="02020603050405020304" pitchFamily="18" charset="0"/>
            </a:endParaRPr>
          </a:p>
          <a:p>
            <a:endParaRPr lang="da-DK" sz="800" b="0" i="0" u="none" strike="noStrike" baseline="0" dirty="0">
              <a:latin typeface="Times New Roman" panose="02020603050405020304" pitchFamily="18" charset="0"/>
            </a:endParaRPr>
          </a:p>
          <a:p>
            <a:pPr algn="ctr"/>
            <a:r>
              <a:rPr lang="da-DK" sz="44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DET PROFESSIONELLE SAMARBEJDE </a:t>
            </a:r>
            <a:endParaRPr lang="da-DK" sz="4400" b="0" i="0" u="none" strike="noStrike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da-DK" b="1" dirty="0"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Fælles Sprog </a:t>
            </a:r>
            <a:endParaRPr lang="da-DK" sz="3600" dirty="0">
              <a:latin typeface="Arial" panose="020B0604020202020204" pitchFamily="34" charset="0"/>
            </a:endParaRPr>
          </a:p>
          <a:p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Fælles Ramme </a:t>
            </a:r>
            <a:endParaRPr lang="da-DK" sz="3600" dirty="0">
              <a:latin typeface="Arial" panose="020B0604020202020204" pitchFamily="34" charset="0"/>
            </a:endParaRPr>
          </a:p>
          <a:p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Fælles </a:t>
            </a:r>
            <a:r>
              <a:rPr lang="da-DK" sz="3600" b="1" dirty="0" err="1">
                <a:latin typeface="Arial" panose="020B0604020202020204" pitchFamily="34" charset="0"/>
              </a:rPr>
              <a:t>Mindset</a:t>
            </a:r>
            <a:r>
              <a:rPr lang="da-DK" sz="3600" b="1" dirty="0">
                <a:latin typeface="Arial" panose="020B0604020202020204" pitchFamily="34" charset="0"/>
              </a:rPr>
              <a:t> </a:t>
            </a:r>
            <a:endParaRPr lang="da-DK" sz="3600" dirty="0"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3D250817-085C-4EDB-AE0D-B6D0FAA77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450" y="6130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9"/>
    </mc:Choice>
    <mc:Fallback xmlns="">
      <p:transition spd="slow" advTm="1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F0AC330-F2C5-496E-9EE9-BD04EAC61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96" y="233082"/>
            <a:ext cx="2768499" cy="521340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9952774-BF5B-4F7C-95D8-C232CF43D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4196" y="2300305"/>
            <a:ext cx="480000" cy="624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5DF35FA-0F8F-4EA7-8294-422E53A54CD7}"/>
              </a:ext>
            </a:extLst>
          </p:cNvPr>
          <p:cNvSpPr/>
          <p:nvPr/>
        </p:nvSpPr>
        <p:spPr>
          <a:xfrm>
            <a:off x="6789812" y="1682704"/>
            <a:ext cx="561372" cy="842795"/>
          </a:xfrm>
          <a:prstGeom prst="rect">
            <a:avLst/>
          </a:prstGeom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</a:t>
            </a:r>
            <a:endParaRPr lang="da-DK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F2BE339-AFCB-4B56-9536-0D3C5F014D0C}"/>
              </a:ext>
            </a:extLst>
          </p:cNvPr>
          <p:cNvSpPr/>
          <p:nvPr/>
        </p:nvSpPr>
        <p:spPr>
          <a:xfrm flipH="1">
            <a:off x="8697263" y="3178031"/>
            <a:ext cx="509489" cy="830997"/>
          </a:xfrm>
          <a:prstGeom prst="rect">
            <a:avLst/>
          </a:prstGeom>
        </p:spPr>
        <p:txBody>
          <a:bodyPr wrap="square">
            <a:spAutoFit/>
            <a:scene3d>
              <a:camera prst="isometricOffAxis1Left"/>
              <a:lightRig rig="threePt" dir="t"/>
            </a:scene3d>
          </a:bodyPr>
          <a:lstStyle/>
          <a:p>
            <a:r>
              <a:rPr lang="en-US" sz="48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</a:t>
            </a:r>
            <a:endParaRPr lang="da-DK" sz="4800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375B128-9F66-46C5-ABDA-B2F98204AB84}"/>
              </a:ext>
            </a:extLst>
          </p:cNvPr>
          <p:cNvSpPr/>
          <p:nvPr/>
        </p:nvSpPr>
        <p:spPr>
          <a:xfrm>
            <a:off x="5965195" y="3244334"/>
            <a:ext cx="389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</a:t>
            </a:r>
            <a:endParaRPr lang="da-DK" sz="48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78B5580-305D-42BA-8E63-FBC4F90BD691}"/>
              </a:ext>
            </a:extLst>
          </p:cNvPr>
          <p:cNvSpPr/>
          <p:nvPr/>
        </p:nvSpPr>
        <p:spPr>
          <a:xfrm>
            <a:off x="7181348" y="2924305"/>
            <a:ext cx="561372" cy="830997"/>
          </a:xfrm>
          <a:prstGeom prst="rect">
            <a:avLst/>
          </a:prstGeom>
        </p:spPr>
        <p:txBody>
          <a:bodyPr wrap="none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en-US" sz="48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 </a:t>
            </a:r>
            <a:endParaRPr lang="da-DK" sz="480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92A2F80-290B-41A8-9C76-47B8A8D4226B}"/>
              </a:ext>
            </a:extLst>
          </p:cNvPr>
          <p:cNvSpPr/>
          <p:nvPr/>
        </p:nvSpPr>
        <p:spPr>
          <a:xfrm>
            <a:off x="5578228" y="3460376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</a:t>
            </a:r>
            <a:endParaRPr lang="da-DK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C21F210-3835-4D7D-B11E-A72240645A9F}"/>
              </a:ext>
            </a:extLst>
          </p:cNvPr>
          <p:cNvSpPr/>
          <p:nvPr/>
        </p:nvSpPr>
        <p:spPr>
          <a:xfrm>
            <a:off x="8152583" y="2150640"/>
            <a:ext cx="415498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2Right"/>
              <a:lightRig rig="threePt" dir="t"/>
            </a:scene3d>
          </a:bodyPr>
          <a:lstStyle/>
          <a:p>
            <a:r>
              <a:rPr lang="en-US" sz="54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</a:t>
            </a:r>
            <a:endParaRPr lang="da-DK" sz="540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BB606A1-83D7-4260-B9C5-B11FEA40BB4E}"/>
              </a:ext>
            </a:extLst>
          </p:cNvPr>
          <p:cNvSpPr/>
          <p:nvPr/>
        </p:nvSpPr>
        <p:spPr>
          <a:xfrm>
            <a:off x="5373044" y="614975"/>
            <a:ext cx="466794" cy="646331"/>
          </a:xfrm>
          <a:prstGeom prst="rect">
            <a:avLst/>
          </a:prstGeom>
        </p:spPr>
        <p:txBody>
          <a:bodyPr wrap="none">
            <a:spAutoFit/>
            <a:scene3d>
              <a:camera prst="isometricLeftDown"/>
              <a:lightRig rig="threePt" dir="t"/>
            </a:scene3d>
          </a:bodyPr>
          <a:lstStyle/>
          <a:p>
            <a:r>
              <a:rPr lang="en-US" sz="36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</a:t>
            </a:r>
            <a:endParaRPr lang="da-DK" sz="3600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2F729268-AD28-4026-915A-BB468B19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164" y="314140"/>
            <a:ext cx="480000" cy="62400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CFC8D4A-16CC-4F70-9D2A-81890A851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579" y="2300305"/>
            <a:ext cx="480000" cy="624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B778002-712B-4FF8-9527-58B8B416937D}"/>
              </a:ext>
            </a:extLst>
          </p:cNvPr>
          <p:cNvSpPr/>
          <p:nvPr/>
        </p:nvSpPr>
        <p:spPr>
          <a:xfrm>
            <a:off x="9099442" y="839909"/>
            <a:ext cx="561372" cy="842795"/>
          </a:xfrm>
          <a:prstGeom prst="rect">
            <a:avLst/>
          </a:prstGeom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212529"/>
                </a:solidFill>
                <a:latin typeface="Roboto"/>
                <a:ea typeface="Calibri" panose="020F0502020204030204" pitchFamily="34" charset="0"/>
                <a:cs typeface="Segoe UI" panose="020B0502040204020203" pitchFamily="34" charset="0"/>
              </a:rPr>
              <a:t>F</a:t>
            </a:r>
            <a:endParaRPr lang="da-DK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6077828-CB82-466B-A982-9058DE421E47}"/>
              </a:ext>
            </a:extLst>
          </p:cNvPr>
          <p:cNvSpPr/>
          <p:nvPr/>
        </p:nvSpPr>
        <p:spPr>
          <a:xfrm>
            <a:off x="6352164" y="483605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4400" b="1" dirty="0">
                <a:latin typeface="Arial" panose="020B0604020202020204" pitchFamily="34" charset="0"/>
              </a:rPr>
              <a:t>så … hvor mange </a:t>
            </a:r>
            <a:endParaRPr lang="da-DK" sz="4400" dirty="0">
              <a:latin typeface="Arial" panose="020B0604020202020204" pitchFamily="34" charset="0"/>
            </a:endParaRPr>
          </a:p>
          <a:p>
            <a:r>
              <a:rPr lang="da-DK" sz="4400" b="1" dirty="0">
                <a:latin typeface="Arial" panose="020B0604020202020204" pitchFamily="34" charset="0"/>
              </a:rPr>
              <a:t>F´er var der ? </a:t>
            </a:r>
            <a:endParaRPr lang="da-DK" sz="4400" dirty="0"/>
          </a:p>
        </p:txBody>
      </p:sp>
      <p:pic>
        <p:nvPicPr>
          <p:cNvPr id="3" name="Slide 20">
            <a:hlinkClick r:id="" action="ppaction://media"/>
            <a:extLst>
              <a:ext uri="{FF2B5EF4-FFF2-40B4-BE49-F238E27FC236}">
                <a16:creationId xmlns:a16="http://schemas.microsoft.com/office/drawing/2014/main" id="{2246E884-C274-4382-A1FA-7274DBA46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62025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2"/>
    </mc:Choice>
    <mc:Fallback xmlns="">
      <p:transition spd="slow" advTm="7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D850602-A483-49CB-9044-2DE24CF6A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29" y="0"/>
            <a:ext cx="11248141" cy="6858000"/>
          </a:xfrm>
          <a:prstGeom prst="rect">
            <a:avLst/>
          </a:prstGeom>
        </p:spPr>
      </p:pic>
      <p:pic>
        <p:nvPicPr>
          <p:cNvPr id="3" name="Slide 21">
            <a:hlinkClick r:id="" action="ppaction://media"/>
            <a:extLst>
              <a:ext uri="{FF2B5EF4-FFF2-40B4-BE49-F238E27FC236}">
                <a16:creationId xmlns:a16="http://schemas.microsoft.com/office/drawing/2014/main" id="{78D414B0-B5F0-4464-BDCA-C43A49CC9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3670" y="6321425"/>
            <a:ext cx="406400" cy="4064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4F4894D-9A8E-4804-A658-D435438862C5}"/>
              </a:ext>
            </a:extLst>
          </p:cNvPr>
          <p:cNvSpPr txBox="1"/>
          <p:nvPr/>
        </p:nvSpPr>
        <p:spPr>
          <a:xfrm>
            <a:off x="3657600" y="11060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KURVEN</a:t>
            </a:r>
            <a:endParaRPr lang="da-DK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9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17"/>
    </mc:Choice>
    <mc:Fallback xmlns="">
      <p:transition spd="slow" advTm="6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4E7A8D7-D308-4219-8A64-C4B2F3161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245" y="0"/>
            <a:ext cx="5156655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B32EBAD-B9BA-43EA-AFC1-3E8F9B0A6AFA}"/>
              </a:ext>
            </a:extLst>
          </p:cNvPr>
          <p:cNvSpPr/>
          <p:nvPr/>
        </p:nvSpPr>
        <p:spPr>
          <a:xfrm rot="231306">
            <a:off x="4879219" y="3817954"/>
            <a:ext cx="2211889" cy="967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Stempler du ud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eller ind?</a:t>
            </a:r>
          </a:p>
        </p:txBody>
      </p:sp>
      <p:pic>
        <p:nvPicPr>
          <p:cNvPr id="4" name="Slide 22">
            <a:hlinkClick r:id="" action="ppaction://media"/>
            <a:extLst>
              <a:ext uri="{FF2B5EF4-FFF2-40B4-BE49-F238E27FC236}">
                <a16:creationId xmlns:a16="http://schemas.microsoft.com/office/drawing/2014/main" id="{DACDD90E-3CA2-436F-A8B0-E8EF9E6EF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3475" y="6254750"/>
            <a:ext cx="406400" cy="4064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2811782-DB60-4173-BD57-66EAEE8A441D}"/>
              </a:ext>
            </a:extLst>
          </p:cNvPr>
          <p:cNvSpPr txBox="1"/>
          <p:nvPr/>
        </p:nvSpPr>
        <p:spPr>
          <a:xfrm>
            <a:off x="1304925" y="26300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STEMPLET</a:t>
            </a:r>
          </a:p>
        </p:txBody>
      </p:sp>
    </p:spTree>
    <p:extLst>
      <p:ext uri="{BB962C8B-B14F-4D97-AF65-F5344CB8AC3E}">
        <p14:creationId xmlns:p14="http://schemas.microsoft.com/office/powerpoint/2010/main" val="40212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8"/>
    </mc:Choice>
    <mc:Fallback xmlns="">
      <p:transition spd="slow" advTm="3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ACC4CCE-6E58-4D3F-A0AD-B5CDBAEF6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1" y="707886"/>
            <a:ext cx="10146146" cy="458416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3C06CA0-982A-481A-868C-00FD56105FE3}"/>
              </a:ext>
            </a:extLst>
          </p:cNvPr>
          <p:cNvSpPr/>
          <p:nvPr/>
        </p:nvSpPr>
        <p:spPr>
          <a:xfrm>
            <a:off x="4599709" y="2815682"/>
            <a:ext cx="4765963" cy="847604"/>
          </a:xfrm>
          <a:prstGeom prst="rect">
            <a:avLst/>
          </a:prstGeom>
          <a:scene3d>
            <a:camera prst="perspectiveBelow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dosere sig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CB00DC0-7C8C-478A-9958-CBD0E4A7D0CF}"/>
              </a:ext>
            </a:extLst>
          </p:cNvPr>
          <p:cNvSpPr/>
          <p:nvPr/>
        </p:nvSpPr>
        <p:spPr>
          <a:xfrm>
            <a:off x="1763857" y="4223372"/>
            <a:ext cx="228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3200" b="1" dirty="0">
                <a:latin typeface="Arial" panose="020B0604020202020204" pitchFamily="34" charset="0"/>
              </a:rPr>
              <a:t>Er vi alle i </a:t>
            </a:r>
            <a:endParaRPr lang="da-DK" sz="3200" dirty="0">
              <a:latin typeface="Arial" panose="020B0604020202020204" pitchFamily="34" charset="0"/>
            </a:endParaRPr>
          </a:p>
          <a:p>
            <a:r>
              <a:rPr lang="da-DK" sz="3200" b="1" dirty="0">
                <a:latin typeface="Arial" panose="020B0604020202020204" pitchFamily="34" charset="0"/>
              </a:rPr>
              <a:t>gryden? </a:t>
            </a:r>
            <a:endParaRPr lang="da-DK" sz="32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60FE21A-09D6-475D-96B5-85F778DAC0F3}"/>
              </a:ext>
            </a:extLst>
          </p:cNvPr>
          <p:cNvSpPr/>
          <p:nvPr/>
        </p:nvSpPr>
        <p:spPr>
          <a:xfrm>
            <a:off x="5466991" y="4546928"/>
            <a:ext cx="404552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3200" b="1" dirty="0">
                <a:latin typeface="Arial" panose="020B0604020202020204" pitchFamily="34" charset="0"/>
              </a:rPr>
              <a:t>Fremhæver</a:t>
            </a:r>
            <a:r>
              <a:rPr lang="da-DK" sz="3600" b="1" dirty="0">
                <a:latin typeface="Arial" panose="020B0604020202020204" pitchFamily="34" charset="0"/>
              </a:rPr>
              <a:t> </a:t>
            </a:r>
            <a:r>
              <a:rPr lang="da-DK" sz="3200" b="1" dirty="0">
                <a:latin typeface="Arial" panose="020B0604020202020204" pitchFamily="34" charset="0"/>
              </a:rPr>
              <a:t>ingredienserne hinanden? </a:t>
            </a:r>
            <a:endParaRPr lang="da-DK" sz="3200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9C3486E-399D-4B12-ABAC-736446FC358A}"/>
              </a:ext>
            </a:extLst>
          </p:cNvPr>
          <p:cNvSpPr/>
          <p:nvPr/>
        </p:nvSpPr>
        <p:spPr>
          <a:xfrm>
            <a:off x="9512518" y="4074632"/>
            <a:ext cx="28817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3200" b="1" dirty="0">
                <a:latin typeface="Arial" panose="020B0604020202020204" pitchFamily="34" charset="0"/>
              </a:rPr>
              <a:t>Smager nogen igennem? </a:t>
            </a:r>
            <a:endParaRPr lang="da-DK" sz="3200" dirty="0"/>
          </a:p>
        </p:txBody>
      </p:sp>
      <p:pic>
        <p:nvPicPr>
          <p:cNvPr id="3" name="Slide 23">
            <a:hlinkClick r:id="" action="ppaction://media"/>
            <a:extLst>
              <a:ext uri="{FF2B5EF4-FFF2-40B4-BE49-F238E27FC236}">
                <a16:creationId xmlns:a16="http://schemas.microsoft.com/office/drawing/2014/main" id="{CE504530-EBF9-4ABA-8A47-E2DDD88DF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527" y="6348646"/>
            <a:ext cx="406400" cy="4064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1355D3FE-C25A-4C02-AB6F-A883C984F89A}"/>
              </a:ext>
            </a:extLst>
          </p:cNvPr>
          <p:cNvSpPr txBox="1"/>
          <p:nvPr/>
        </p:nvSpPr>
        <p:spPr>
          <a:xfrm>
            <a:off x="5522119" y="0"/>
            <a:ext cx="6415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GRYDEN</a:t>
            </a:r>
            <a:endParaRPr lang="da-DK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0"/>
    </mc:Choice>
    <mc:Fallback xmlns="">
      <p:transition spd="slow" advTm="4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79A223-70A3-4080-ADF1-E71DFBE1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74" y="707886"/>
            <a:ext cx="6096000" cy="6150114"/>
          </a:xfrm>
          <a:prstGeom prst="rect">
            <a:avLst/>
          </a:prstGeom>
        </p:spPr>
      </p:pic>
      <p:pic>
        <p:nvPicPr>
          <p:cNvPr id="3" name="Slide 24">
            <a:hlinkClick r:id="" action="ppaction://media"/>
            <a:extLst>
              <a:ext uri="{FF2B5EF4-FFF2-40B4-BE49-F238E27FC236}">
                <a16:creationId xmlns:a16="http://schemas.microsoft.com/office/drawing/2014/main" id="{C0D57C2D-4B31-4FEA-BF64-2D9B78BAE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225" y="6292850"/>
            <a:ext cx="406400" cy="4064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49B98D1F-75E9-4E63-8506-AEC28D1E3A21}"/>
              </a:ext>
            </a:extLst>
          </p:cNvPr>
          <p:cNvSpPr txBox="1"/>
          <p:nvPr/>
        </p:nvSpPr>
        <p:spPr>
          <a:xfrm>
            <a:off x="3330099" y="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LØSNINGSAUTOMATEN</a:t>
            </a:r>
          </a:p>
        </p:txBody>
      </p:sp>
    </p:spTree>
    <p:extLst>
      <p:ext uri="{BB962C8B-B14F-4D97-AF65-F5344CB8AC3E}">
        <p14:creationId xmlns:p14="http://schemas.microsoft.com/office/powerpoint/2010/main" val="34148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55"/>
    </mc:Choice>
    <mc:Fallback xmlns="">
      <p:transition spd="slow" advTm="4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2B771A4-C7B4-49D7-BF95-B2985C15F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12618"/>
            <a:ext cx="3843038" cy="566651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D1C49A3-BB3E-4141-BE6E-82E4BE7F7495}"/>
              </a:ext>
            </a:extLst>
          </p:cNvPr>
          <p:cNvSpPr/>
          <p:nvPr/>
        </p:nvSpPr>
        <p:spPr>
          <a:xfrm>
            <a:off x="1177636" y="2919403"/>
            <a:ext cx="6096000" cy="123880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sz="105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3200" b="1" dirty="0">
                <a:latin typeface="Arial" panose="020B0604020202020204" pitchFamily="34" charset="0"/>
              </a:rPr>
              <a:t>Kend jeres mentale </a:t>
            </a:r>
            <a:endParaRPr lang="da-DK" sz="3200" dirty="0">
              <a:latin typeface="Arial" panose="020B0604020202020204" pitchFamily="34" charset="0"/>
            </a:endParaRPr>
          </a:p>
          <a:p>
            <a:r>
              <a:rPr lang="da-DK" sz="3200" b="1" dirty="0">
                <a:latin typeface="Arial" panose="020B0604020202020204" pitchFamily="34" charset="0"/>
              </a:rPr>
              <a:t>kattelemme …. </a:t>
            </a:r>
            <a:endParaRPr lang="da-DK" sz="32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E1C0E9A-05A4-40C3-910D-FF3BBA68D175}"/>
              </a:ext>
            </a:extLst>
          </p:cNvPr>
          <p:cNvSpPr/>
          <p:nvPr/>
        </p:nvSpPr>
        <p:spPr>
          <a:xfrm>
            <a:off x="3048000" y="5020052"/>
            <a:ext cx="6096000" cy="123880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sz="105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sz="3200" b="1" dirty="0">
                <a:latin typeface="Arial" panose="020B0604020202020204" pitchFamily="34" charset="0"/>
              </a:rPr>
              <a:t>- og stop trafikken </a:t>
            </a:r>
          </a:p>
          <a:p>
            <a:r>
              <a:rPr lang="da-DK" sz="3200" b="1" dirty="0">
                <a:latin typeface="Arial" panose="020B0604020202020204" pitchFamily="34" charset="0"/>
              </a:rPr>
              <a:t>gennem dem. </a:t>
            </a:r>
            <a:endParaRPr lang="da-DK" sz="3200" dirty="0"/>
          </a:p>
        </p:txBody>
      </p:sp>
      <p:pic>
        <p:nvPicPr>
          <p:cNvPr id="6" name="Slide 25">
            <a:hlinkClick r:id="" action="ppaction://media"/>
            <a:extLst>
              <a:ext uri="{FF2B5EF4-FFF2-40B4-BE49-F238E27FC236}">
                <a16:creationId xmlns:a16="http://schemas.microsoft.com/office/drawing/2014/main" id="{1154144C-F92E-4259-9EF6-EFD9D38E4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1888" y="6296953"/>
            <a:ext cx="406400" cy="4064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2C9AFFE-0AEE-4A83-BF5D-859238E49569}"/>
              </a:ext>
            </a:extLst>
          </p:cNvPr>
          <p:cNvSpPr txBox="1"/>
          <p:nvPr/>
        </p:nvSpPr>
        <p:spPr>
          <a:xfrm>
            <a:off x="4187536" y="32492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1" dirty="0">
                <a:solidFill>
                  <a:srgbClr val="002060"/>
                </a:solidFill>
                <a:latin typeface="Arial" panose="020B0604020202020204" pitchFamily="34" charset="0"/>
              </a:rPr>
              <a:t>KATTELEMMEN </a:t>
            </a:r>
            <a:endParaRPr lang="da-DK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99"/>
    </mc:Choice>
    <mc:Fallback xmlns="">
      <p:transition spd="slow" advTm="9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78EEC-3B17-4B56-B23A-57383CAB1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09" y="1828096"/>
            <a:ext cx="7404379" cy="5029904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4940937-556B-46E9-B11A-CB383B769A54}"/>
              </a:ext>
            </a:extLst>
          </p:cNvPr>
          <p:cNvSpPr/>
          <p:nvPr/>
        </p:nvSpPr>
        <p:spPr>
          <a:xfrm rot="21037940">
            <a:off x="2269168" y="3189334"/>
            <a:ext cx="1662545" cy="117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FAGLIGHEDEN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SAMARBEJDET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OPGAVEN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242C76E-064D-4750-9D3E-570CEEB538ED}"/>
              </a:ext>
            </a:extLst>
          </p:cNvPr>
          <p:cNvSpPr/>
          <p:nvPr/>
        </p:nvSpPr>
        <p:spPr>
          <a:xfrm>
            <a:off x="10055820" y="449750"/>
            <a:ext cx="18313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a-DK" sz="1600" b="0" i="0" u="none" strike="noStrike" baseline="0" dirty="0">
              <a:latin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</a:rPr>
              <a:t>• </a:t>
            </a:r>
            <a:r>
              <a:rPr lang="da-DK" b="1" dirty="0">
                <a:latin typeface="Arial" panose="020B0604020202020204" pitchFamily="34" charset="0"/>
              </a:rPr>
              <a:t>gradbøjer beslutninger </a:t>
            </a:r>
            <a:endParaRPr lang="da-DK" dirty="0">
              <a:latin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</a:rPr>
              <a:t>• </a:t>
            </a:r>
            <a:r>
              <a:rPr lang="da-DK" b="1" dirty="0">
                <a:latin typeface="Arial" panose="020B0604020202020204" pitchFamily="34" charset="0"/>
              </a:rPr>
              <a:t>accepterer </a:t>
            </a:r>
            <a:r>
              <a:rPr lang="da-DK" b="1" dirty="0" err="1">
                <a:latin typeface="Arial" panose="020B0604020202020204" pitchFamily="34" charset="0"/>
              </a:rPr>
              <a:t>uhensigts</a:t>
            </a:r>
            <a:r>
              <a:rPr lang="da-DK" b="1" dirty="0">
                <a:latin typeface="Arial" panose="020B0604020202020204" pitchFamily="34" charset="0"/>
              </a:rPr>
              <a:t>- </a:t>
            </a:r>
            <a:r>
              <a:rPr lang="da-DK" b="1" dirty="0" err="1">
                <a:latin typeface="Arial" panose="020B0604020202020204" pitchFamily="34" charset="0"/>
              </a:rPr>
              <a:t>mæssig</a:t>
            </a:r>
            <a:r>
              <a:rPr lang="da-DK" b="1" dirty="0">
                <a:latin typeface="Arial" panose="020B0604020202020204" pitchFamily="34" charset="0"/>
              </a:rPr>
              <a:t> adfærd </a:t>
            </a:r>
            <a:endParaRPr lang="da-DK" dirty="0">
              <a:latin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</a:rPr>
              <a:t>• </a:t>
            </a:r>
            <a:r>
              <a:rPr lang="da-DK" b="1" dirty="0">
                <a:latin typeface="Arial" panose="020B0604020202020204" pitchFamily="34" charset="0"/>
              </a:rPr>
              <a:t>bliver tilskuere til den virkelighed, man selv er en del af </a:t>
            </a:r>
            <a:endParaRPr lang="da-DK" dirty="0">
              <a:latin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</a:rPr>
              <a:t>• </a:t>
            </a:r>
            <a:r>
              <a:rPr lang="da-DK" b="1" dirty="0">
                <a:latin typeface="Arial" panose="020B0604020202020204" pitchFamily="34" charset="0"/>
              </a:rPr>
              <a:t>bagtaler </a:t>
            </a:r>
            <a:endParaRPr lang="da-DK" dirty="0">
              <a:latin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</a:rPr>
              <a:t>• </a:t>
            </a:r>
            <a:r>
              <a:rPr lang="da-DK" b="1" dirty="0">
                <a:latin typeface="Arial" panose="020B0604020202020204" pitchFamily="34" charset="0"/>
              </a:rPr>
              <a:t>klikedanner </a:t>
            </a:r>
            <a:endParaRPr lang="da-DK" dirty="0">
              <a:latin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</a:rPr>
              <a:t>• </a:t>
            </a:r>
            <a:r>
              <a:rPr lang="da-DK" b="1" dirty="0">
                <a:latin typeface="Arial" panose="020B0604020202020204" pitchFamily="34" charset="0"/>
              </a:rPr>
              <a:t>brok uden ansvar </a:t>
            </a:r>
            <a:endParaRPr lang="da-DK" dirty="0">
              <a:latin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</a:rPr>
              <a:t>• </a:t>
            </a:r>
            <a:r>
              <a:rPr lang="da-DK" b="1" dirty="0">
                <a:latin typeface="Arial" panose="020B0604020202020204" pitchFamily="34" charset="0"/>
              </a:rPr>
              <a:t>undlader faglig feedback .. m.m. </a:t>
            </a:r>
            <a:endParaRPr lang="da-DK" dirty="0"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D8972D3-35D1-42C6-A9E4-A6590B39E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164" y="1634836"/>
            <a:ext cx="711344" cy="385156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C26B858-6DF3-497E-A8DF-244404A1C36C}"/>
              </a:ext>
            </a:extLst>
          </p:cNvPr>
          <p:cNvSpPr/>
          <p:nvPr/>
        </p:nvSpPr>
        <p:spPr>
          <a:xfrm>
            <a:off x="304800" y="658545"/>
            <a:ext cx="75091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600" b="0" i="0" u="none" strike="noStrike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b="1" dirty="0">
                <a:solidFill>
                  <a:srgbClr val="0070C0"/>
                </a:solidFill>
                <a:latin typeface="Arial" panose="020B0604020202020204" pitchFamily="34" charset="0"/>
              </a:rPr>
              <a:t>Når vi med vores adfærd - enten selv - eller via stiltiende accept af andres adfærd … </a:t>
            </a:r>
            <a:r>
              <a:rPr lang="da-DK" b="1" dirty="0">
                <a:solidFill>
                  <a:srgbClr val="FF0000"/>
                </a:solidFill>
                <a:latin typeface="Arial" panose="020B0604020202020204" pitchFamily="34" charset="0"/>
              </a:rPr>
              <a:t>undergraver fundamentet</a:t>
            </a:r>
            <a:r>
              <a:rPr lang="da-DK" b="1" dirty="0">
                <a:solidFill>
                  <a:srgbClr val="0070C0"/>
                </a:solidFill>
                <a:latin typeface="Arial" panose="020B0604020202020204" pitchFamily="34" charset="0"/>
              </a:rPr>
              <a:t>. Og samtidigt prøver at bilde os selv ind, at det IKKE påvirker borgeren !!! 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A974FEB-5272-4532-92AA-661783980231}"/>
              </a:ext>
            </a:extLst>
          </p:cNvPr>
          <p:cNvSpPr/>
          <p:nvPr/>
        </p:nvSpPr>
        <p:spPr>
          <a:xfrm>
            <a:off x="9673902" y="3372842"/>
            <a:ext cx="413896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9847878-8825-4CFD-B86E-D9336AC511A2}"/>
              </a:ext>
            </a:extLst>
          </p:cNvPr>
          <p:cNvSpPr/>
          <p:nvPr/>
        </p:nvSpPr>
        <p:spPr>
          <a:xfrm>
            <a:off x="10055820" y="787194"/>
            <a:ext cx="1831380" cy="5787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33FCDB3-0362-4D85-86B6-91C854B096A7}"/>
              </a:ext>
            </a:extLst>
          </p:cNvPr>
          <p:cNvSpPr/>
          <p:nvPr/>
        </p:nvSpPr>
        <p:spPr>
          <a:xfrm>
            <a:off x="3177187" y="138426"/>
            <a:ext cx="6563272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UNDERGRAVENDE</a:t>
            </a:r>
            <a:r>
              <a:rPr lang="da-DK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ADFÆRD</a:t>
            </a:r>
          </a:p>
        </p:txBody>
      </p:sp>
      <p:pic>
        <p:nvPicPr>
          <p:cNvPr id="3" name="Slide 26">
            <a:hlinkClick r:id="" action="ppaction://media"/>
            <a:extLst>
              <a:ext uri="{FF2B5EF4-FFF2-40B4-BE49-F238E27FC236}">
                <a16:creationId xmlns:a16="http://schemas.microsoft.com/office/drawing/2014/main" id="{639627EB-D361-4917-8D4E-7764F8D4B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8750" y="6371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8"/>
    </mc:Choice>
    <mc:Fallback xmlns="">
      <p:transition spd="slow" advTm="5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EE307D8-C705-4A40-B0AB-647C42DAFE11}"/>
              </a:ext>
            </a:extLst>
          </p:cNvPr>
          <p:cNvSpPr/>
          <p:nvPr/>
        </p:nvSpPr>
        <p:spPr>
          <a:xfrm>
            <a:off x="484909" y="302866"/>
            <a:ext cx="11222181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9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44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Fælles Sprog </a:t>
            </a:r>
            <a:endParaRPr lang="da-DK" sz="4400" b="0" i="0" u="none" strike="noStrike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I en hektisk hverdag er der brug for sproglige og mentale genveje. </a:t>
            </a:r>
          </a:p>
          <a:p>
            <a:pPr algn="ctr"/>
            <a:endParaRPr lang="da-DK" sz="3600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Så vi kan have professionelle snakke, uden at ende i … </a:t>
            </a:r>
            <a:endParaRPr lang="da-DK" sz="3600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”du er forkert, og jeg er rigtig” </a:t>
            </a:r>
            <a:endParaRPr lang="da-DK" sz="3600" dirty="0"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Derfor </a:t>
            </a:r>
            <a:r>
              <a:rPr lang="da-DK" sz="3600" b="1" dirty="0">
                <a:solidFill>
                  <a:srgbClr val="00B050"/>
                </a:solidFill>
                <a:latin typeface="Arial" panose="020B0604020202020204" pitchFamily="34" charset="0"/>
              </a:rPr>
              <a:t>Metaforerne</a:t>
            </a:r>
            <a:r>
              <a:rPr lang="da-DK" sz="3600" b="1" dirty="0">
                <a:latin typeface="Arial" panose="020B0604020202020204" pitchFamily="34" charset="0"/>
              </a:rPr>
              <a:t> </a:t>
            </a:r>
            <a:endParaRPr lang="da-DK" sz="3600" dirty="0"/>
          </a:p>
        </p:txBody>
      </p:sp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DE295B46-059C-4D4F-BF81-58A47EF8D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825" y="6148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74"/>
    </mc:Choice>
    <mc:Fallback xmlns="">
      <p:transition spd="slow" advTm="5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5F509B0-E689-45D8-97D7-B6216415604D}"/>
              </a:ext>
            </a:extLst>
          </p:cNvPr>
          <p:cNvSpPr/>
          <p:nvPr/>
        </p:nvSpPr>
        <p:spPr>
          <a:xfrm>
            <a:off x="955962" y="884711"/>
            <a:ext cx="10515601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9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44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Fælles Ramme </a:t>
            </a:r>
            <a:endParaRPr lang="da-DK" sz="4400" b="0" i="0" u="none" strike="noStrike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Alle ønsker at agere professionelt. </a:t>
            </a:r>
            <a:endParaRPr lang="da-DK" sz="3600" dirty="0"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Også i samarbejdet. </a:t>
            </a:r>
            <a:endParaRPr lang="da-DK" sz="3600" dirty="0"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Der skal være tydelige kridtstreger, så alle ved, hvor man skal bruge energien. </a:t>
            </a:r>
            <a:endParaRPr lang="da-DK" sz="3600" dirty="0"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Derfor </a:t>
            </a:r>
            <a:r>
              <a:rPr lang="da-DK" sz="3600" b="1" dirty="0">
                <a:solidFill>
                  <a:srgbClr val="00B050"/>
                </a:solidFill>
                <a:latin typeface="Arial" panose="020B0604020202020204" pitchFamily="34" charset="0"/>
              </a:rPr>
              <a:t>Ramme - Sætning </a:t>
            </a:r>
            <a:endParaRPr lang="da-DK" sz="3600" dirty="0">
              <a:solidFill>
                <a:srgbClr val="00B050"/>
              </a:solidFill>
            </a:endParaRP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65FCBB2A-6866-4069-8927-AD263D1B2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1563" y="6283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1"/>
    </mc:Choice>
    <mc:Fallback xmlns="">
      <p:transition spd="slow" advTm="6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DD9C23-E24B-4D0E-B8DC-E64BD027CBFE}"/>
              </a:ext>
            </a:extLst>
          </p:cNvPr>
          <p:cNvSpPr/>
          <p:nvPr/>
        </p:nvSpPr>
        <p:spPr>
          <a:xfrm>
            <a:off x="755072" y="731446"/>
            <a:ext cx="10681855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9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da-DK" sz="44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Fælles </a:t>
            </a:r>
            <a:r>
              <a:rPr lang="da-DK" sz="4400" b="1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</a:rPr>
              <a:t>Mindset</a:t>
            </a:r>
            <a:r>
              <a:rPr lang="da-DK" sz="44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endParaRPr lang="da-DK" sz="4400" b="0" i="0" u="none" strike="noStrike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Vi skal insistere på professionel adfærd, kommunikation og indstilling fra alle. </a:t>
            </a:r>
          </a:p>
          <a:p>
            <a:pPr algn="ctr"/>
            <a:endParaRPr lang="da-DK" sz="3600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Følelser og forskelligheder er ok. </a:t>
            </a:r>
            <a:endParaRPr lang="da-DK" sz="3600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De skal bare ikke forhindre Borgerens bedste. </a:t>
            </a:r>
            <a:endParaRPr lang="da-DK" sz="3600" dirty="0">
              <a:latin typeface="Arial" panose="020B0604020202020204" pitchFamily="34" charset="0"/>
            </a:endParaRPr>
          </a:p>
          <a:p>
            <a:pPr algn="ctr"/>
            <a:endParaRPr lang="da-DK" sz="3600" b="1" dirty="0">
              <a:latin typeface="Arial" panose="020B0604020202020204" pitchFamily="34" charset="0"/>
            </a:endParaRPr>
          </a:p>
          <a:p>
            <a:pPr algn="ctr"/>
            <a:r>
              <a:rPr lang="da-DK" sz="3600" b="1" dirty="0">
                <a:latin typeface="Arial" panose="020B0604020202020204" pitchFamily="34" charset="0"/>
              </a:rPr>
              <a:t>Derfor </a:t>
            </a:r>
            <a:r>
              <a:rPr lang="da-DK" sz="3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Mindset</a:t>
            </a:r>
            <a:r>
              <a:rPr lang="da-DK" sz="3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endParaRPr lang="da-DK" sz="3600" dirty="0">
              <a:solidFill>
                <a:srgbClr val="00B050"/>
              </a:solidFill>
            </a:endParaRPr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81740CDA-7E0F-41BD-83C0-F407E3B1B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125" y="60979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27"/>
    </mc:Choice>
    <mc:Fallback xmlns="">
      <p:transition spd="slow" advTm="4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0.jpeg">
            <a:extLst>
              <a:ext uri="{FF2B5EF4-FFF2-40B4-BE49-F238E27FC236}">
                <a16:creationId xmlns:a16="http://schemas.microsoft.com/office/drawing/2014/main" id="{D19821A9-4CA7-4697-940A-7BF9ECC6CDC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6909" y="1911061"/>
            <a:ext cx="10183091" cy="383770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A3D91A0-A021-49A5-BF0C-8FB9E40A26A6}"/>
              </a:ext>
            </a:extLst>
          </p:cNvPr>
          <p:cNvSpPr/>
          <p:nvPr/>
        </p:nvSpPr>
        <p:spPr>
          <a:xfrm>
            <a:off x="969818" y="341063"/>
            <a:ext cx="10460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dirty="0">
                <a:solidFill>
                  <a:srgbClr val="002060"/>
                </a:solidFill>
                <a:latin typeface="Arial" panose="020B0604020202020204" pitchFamily="34" charset="0"/>
              </a:rPr>
              <a:t>Det er forhjulene der trækker…! </a:t>
            </a:r>
            <a:endParaRPr lang="da-DK" sz="4400" dirty="0">
              <a:solidFill>
                <a:srgbClr val="002060"/>
              </a:solidFill>
            </a:endParaRPr>
          </a:p>
        </p:txBody>
      </p:sp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6AC3D46D-642B-40DF-8A72-B74BF0AD7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6200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20"/>
    </mc:Choice>
    <mc:Fallback xmlns="">
      <p:transition spd="slow" advTm="6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08ACF3B-D972-4FB7-995D-C303E62C3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91" y="1870741"/>
            <a:ext cx="9143999" cy="456307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0150DF7-62B5-429A-8D60-67811559BE5D}"/>
              </a:ext>
            </a:extLst>
          </p:cNvPr>
          <p:cNvSpPr/>
          <p:nvPr/>
        </p:nvSpPr>
        <p:spPr>
          <a:xfrm>
            <a:off x="928255" y="424190"/>
            <a:ext cx="105987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dirty="0">
                <a:solidFill>
                  <a:srgbClr val="002060"/>
                </a:solidFill>
                <a:latin typeface="Arial" panose="020B0604020202020204" pitchFamily="34" charset="0"/>
              </a:rPr>
              <a:t>SAMARBEJDSRAMMEN </a:t>
            </a:r>
          </a:p>
          <a:p>
            <a:pPr algn="ctr"/>
            <a:r>
              <a:rPr lang="da-DK" sz="4400" b="1" dirty="0">
                <a:solidFill>
                  <a:srgbClr val="002060"/>
                </a:solidFill>
                <a:latin typeface="Arial" panose="020B0604020202020204" pitchFamily="34" charset="0"/>
              </a:rPr>
              <a:t>tydelige kridtstreger! </a:t>
            </a:r>
            <a:endParaRPr lang="da-DK" sz="4400" dirty="0">
              <a:solidFill>
                <a:srgbClr val="002060"/>
              </a:solidFill>
            </a:endParaRPr>
          </a:p>
        </p:txBody>
      </p:sp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F91098F1-2750-4194-B630-A40758126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2836" y="6230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7"/>
    </mc:Choice>
    <mc:Fallback xmlns="">
      <p:transition spd="slow" advTm="6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90CAF1D-48B1-4630-BD94-5D62787D0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99" y="0"/>
            <a:ext cx="10974801" cy="6858000"/>
          </a:xfrm>
          <a:prstGeom prst="rect">
            <a:avLst/>
          </a:prstGeom>
        </p:spPr>
      </p:pic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77B0FAC9-937E-4BFF-95B8-7B111088F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475" y="601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9"/>
    </mc:Choice>
    <mc:Fallback xmlns="">
      <p:transition spd="slow" advTm="2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34D5EF5-8592-4961-846C-8D79D5968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16" y="0"/>
            <a:ext cx="11588367" cy="6858000"/>
          </a:xfrm>
          <a:prstGeom prst="rect">
            <a:avLst/>
          </a:prstGeom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B0E1427C-773A-4BC1-986D-8EB0D7D70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025" y="6254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3"/>
    </mc:Choice>
    <mc:Fallback xmlns="">
      <p:transition spd="slow" advTm="3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424</Words>
  <Application>Microsoft Office PowerPoint</Application>
  <PresentationFormat>Widescreen</PresentationFormat>
  <Paragraphs>122</Paragraphs>
  <Slides>26</Slides>
  <Notes>0</Notes>
  <HiddenSlides>0</HiddenSlides>
  <MMClips>26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Roboto</vt:lpstr>
      <vt:lpstr>Times New Roman</vt:lpstr>
      <vt:lpstr>Office-tema</vt:lpstr>
      <vt:lpstr>Principperne for det professionelle samarbejde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Line Jakobsen</dc:creator>
  <cp:lastModifiedBy>Line Jakobsen</cp:lastModifiedBy>
  <cp:revision>27</cp:revision>
  <dcterms:created xsi:type="dcterms:W3CDTF">2019-11-19T18:35:04Z</dcterms:created>
  <dcterms:modified xsi:type="dcterms:W3CDTF">2023-06-02T10:07:55Z</dcterms:modified>
</cp:coreProperties>
</file>