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14"/>
  </p:notesMasterIdLst>
  <p:sldIdLst>
    <p:sldId id="804" r:id="rId6"/>
    <p:sldId id="788" r:id="rId7"/>
    <p:sldId id="810" r:id="rId8"/>
    <p:sldId id="791" r:id="rId9"/>
    <p:sldId id="796" r:id="rId10"/>
    <p:sldId id="794" r:id="rId11"/>
    <p:sldId id="805" r:id="rId12"/>
    <p:sldId id="811" r:id="rId13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rine Sprogøe Brinkmann" initials="KSB" lastIdx="1" clrIdx="0">
    <p:extLst>
      <p:ext uri="{19B8F6BF-5375-455C-9EA6-DF929625EA0E}">
        <p15:presenceInfo xmlns:p15="http://schemas.microsoft.com/office/powerpoint/2012/main" userId="S::ksb@jammerbugt.dk::de6aca92-fd6a-43a7-88df-1a9199230f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FE8"/>
    <a:srgbClr val="D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792" autoAdjust="0"/>
  </p:normalViewPr>
  <p:slideViewPr>
    <p:cSldViewPr snapToGrid="0">
      <p:cViewPr varScale="1">
        <p:scale>
          <a:sx n="60" d="100"/>
          <a:sy n="60" d="100"/>
        </p:scale>
        <p:origin x="8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Krogsgaard Eriksen" userId="ebbe5725-47f6-40d6-854a-12c1938293c8" providerId="ADAL" clId="{97D2207C-6344-4ABA-87BD-6CB586803192}"/>
    <pc:docChg chg="custSel addSld delSld modSld">
      <pc:chgData name="Rikke Krogsgaard Eriksen" userId="ebbe5725-47f6-40d6-854a-12c1938293c8" providerId="ADAL" clId="{97D2207C-6344-4ABA-87BD-6CB586803192}" dt="2023-08-15T13:32:21.611" v="1056" actId="20577"/>
      <pc:docMkLst>
        <pc:docMk/>
      </pc:docMkLst>
      <pc:sldChg chg="modSp mod">
        <pc:chgData name="Rikke Krogsgaard Eriksen" userId="ebbe5725-47f6-40d6-854a-12c1938293c8" providerId="ADAL" clId="{97D2207C-6344-4ABA-87BD-6CB586803192}" dt="2023-08-15T13:31:58.853" v="1051" actId="20577"/>
        <pc:sldMkLst>
          <pc:docMk/>
          <pc:sldMk cId="524713800" sldId="788"/>
        </pc:sldMkLst>
        <pc:spChg chg="mod">
          <ac:chgData name="Rikke Krogsgaard Eriksen" userId="ebbe5725-47f6-40d6-854a-12c1938293c8" providerId="ADAL" clId="{97D2207C-6344-4ABA-87BD-6CB586803192}" dt="2023-08-15T13:31:58.853" v="1051" actId="20577"/>
          <ac:spMkLst>
            <pc:docMk/>
            <pc:sldMk cId="524713800" sldId="788"/>
            <ac:spMk id="5" creationId="{958D6D3E-BD8D-4406-94B2-2E125C28BDDE}"/>
          </ac:spMkLst>
        </pc:spChg>
      </pc:sldChg>
      <pc:sldChg chg="del">
        <pc:chgData name="Rikke Krogsgaard Eriksen" userId="ebbe5725-47f6-40d6-854a-12c1938293c8" providerId="ADAL" clId="{97D2207C-6344-4ABA-87BD-6CB586803192}" dt="2023-08-15T12:54:05.464" v="472" actId="47"/>
        <pc:sldMkLst>
          <pc:docMk/>
          <pc:sldMk cId="747205957" sldId="790"/>
        </pc:sldMkLst>
      </pc:sldChg>
      <pc:sldChg chg="modSp mod">
        <pc:chgData name="Rikke Krogsgaard Eriksen" userId="ebbe5725-47f6-40d6-854a-12c1938293c8" providerId="ADAL" clId="{97D2207C-6344-4ABA-87BD-6CB586803192}" dt="2023-08-15T12:55:25.213" v="491" actId="255"/>
        <pc:sldMkLst>
          <pc:docMk/>
          <pc:sldMk cId="4280713064" sldId="791"/>
        </pc:sldMkLst>
        <pc:spChg chg="mod">
          <ac:chgData name="Rikke Krogsgaard Eriksen" userId="ebbe5725-47f6-40d6-854a-12c1938293c8" providerId="ADAL" clId="{97D2207C-6344-4ABA-87BD-6CB586803192}" dt="2023-08-15T12:55:25.213" v="491" actId="255"/>
          <ac:spMkLst>
            <pc:docMk/>
            <pc:sldMk cId="4280713064" sldId="791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97D2207C-6344-4ABA-87BD-6CB586803192}" dt="2023-08-15T13:26:38.571" v="788" actId="255"/>
        <pc:sldMkLst>
          <pc:docMk/>
          <pc:sldMk cId="169309191" sldId="794"/>
        </pc:sldMkLst>
        <pc:spChg chg="mod">
          <ac:chgData name="Rikke Krogsgaard Eriksen" userId="ebbe5725-47f6-40d6-854a-12c1938293c8" providerId="ADAL" clId="{97D2207C-6344-4ABA-87BD-6CB586803192}" dt="2023-08-15T13:26:38.571" v="788" actId="255"/>
          <ac:spMkLst>
            <pc:docMk/>
            <pc:sldMk cId="169309191" sldId="794"/>
            <ac:spMk id="5" creationId="{958D6D3E-BD8D-4406-94B2-2E125C28BDDE}"/>
          </ac:spMkLst>
        </pc:spChg>
        <pc:graphicFrameChg chg="mod modGraphic">
          <ac:chgData name="Rikke Krogsgaard Eriksen" userId="ebbe5725-47f6-40d6-854a-12c1938293c8" providerId="ADAL" clId="{97D2207C-6344-4ABA-87BD-6CB586803192}" dt="2023-08-15T13:15:10.026" v="559" actId="14100"/>
          <ac:graphicFrameMkLst>
            <pc:docMk/>
            <pc:sldMk cId="169309191" sldId="794"/>
            <ac:graphicFrameMk id="3" creationId="{820318E6-BED4-4FE4-8FBC-8E49BB0D48AC}"/>
          </ac:graphicFrameMkLst>
        </pc:graphicFrameChg>
      </pc:sldChg>
      <pc:sldChg chg="modSp mod">
        <pc:chgData name="Rikke Krogsgaard Eriksen" userId="ebbe5725-47f6-40d6-854a-12c1938293c8" providerId="ADAL" clId="{97D2207C-6344-4ABA-87BD-6CB586803192}" dt="2023-08-15T12:55:37.739" v="492" actId="255"/>
        <pc:sldMkLst>
          <pc:docMk/>
          <pc:sldMk cId="2814602846" sldId="796"/>
        </pc:sldMkLst>
        <pc:spChg chg="mod">
          <ac:chgData name="Rikke Krogsgaard Eriksen" userId="ebbe5725-47f6-40d6-854a-12c1938293c8" providerId="ADAL" clId="{97D2207C-6344-4ABA-87BD-6CB586803192}" dt="2023-08-15T12:55:37.739" v="492" actId="255"/>
          <ac:spMkLst>
            <pc:docMk/>
            <pc:sldMk cId="2814602846" sldId="796"/>
            <ac:spMk id="5" creationId="{958D6D3E-BD8D-4406-94B2-2E125C28BDDE}"/>
          </ac:spMkLst>
        </pc:spChg>
      </pc:sldChg>
      <pc:sldChg chg="del">
        <pc:chgData name="Rikke Krogsgaard Eriksen" userId="ebbe5725-47f6-40d6-854a-12c1938293c8" providerId="ADAL" clId="{97D2207C-6344-4ABA-87BD-6CB586803192}" dt="2023-08-15T13:30:42.429" v="952" actId="47"/>
        <pc:sldMkLst>
          <pc:docMk/>
          <pc:sldMk cId="152193501" sldId="797"/>
        </pc:sldMkLst>
      </pc:sldChg>
      <pc:sldChg chg="del">
        <pc:chgData name="Rikke Krogsgaard Eriksen" userId="ebbe5725-47f6-40d6-854a-12c1938293c8" providerId="ADAL" clId="{97D2207C-6344-4ABA-87BD-6CB586803192}" dt="2023-08-15T13:30:48.244" v="954" actId="47"/>
        <pc:sldMkLst>
          <pc:docMk/>
          <pc:sldMk cId="1467838262" sldId="803"/>
        </pc:sldMkLst>
      </pc:sldChg>
      <pc:sldChg chg="modSp mod">
        <pc:chgData name="Rikke Krogsgaard Eriksen" userId="ebbe5725-47f6-40d6-854a-12c1938293c8" providerId="ADAL" clId="{97D2207C-6344-4ABA-87BD-6CB586803192}" dt="2023-08-15T13:26:29.280" v="787" actId="255"/>
        <pc:sldMkLst>
          <pc:docMk/>
          <pc:sldMk cId="2966188677" sldId="805"/>
        </pc:sldMkLst>
        <pc:spChg chg="mod">
          <ac:chgData name="Rikke Krogsgaard Eriksen" userId="ebbe5725-47f6-40d6-854a-12c1938293c8" providerId="ADAL" clId="{97D2207C-6344-4ABA-87BD-6CB586803192}" dt="2023-08-15T13:26:29.280" v="787" actId="255"/>
          <ac:spMkLst>
            <pc:docMk/>
            <pc:sldMk cId="2966188677" sldId="805"/>
            <ac:spMk id="4" creationId="{D02D32A1-7E2F-D44C-E2C8-3429A7CC12F5}"/>
          </ac:spMkLst>
        </pc:spChg>
      </pc:sldChg>
      <pc:sldChg chg="modSp del mod">
        <pc:chgData name="Rikke Krogsgaard Eriksen" userId="ebbe5725-47f6-40d6-854a-12c1938293c8" providerId="ADAL" clId="{97D2207C-6344-4ABA-87BD-6CB586803192}" dt="2023-08-15T13:30:20.724" v="949" actId="47"/>
        <pc:sldMkLst>
          <pc:docMk/>
          <pc:sldMk cId="3496017233" sldId="806"/>
        </pc:sldMkLst>
        <pc:spChg chg="mod">
          <ac:chgData name="Rikke Krogsgaard Eriksen" userId="ebbe5725-47f6-40d6-854a-12c1938293c8" providerId="ADAL" clId="{97D2207C-6344-4ABA-87BD-6CB586803192}" dt="2023-08-15T13:26:17.613" v="786" actId="20577"/>
          <ac:spMkLst>
            <pc:docMk/>
            <pc:sldMk cId="3496017233" sldId="806"/>
            <ac:spMk id="6" creationId="{DBD5EF59-1AE5-2F09-62DD-A1007DCD73C0}"/>
          </ac:spMkLst>
        </pc:spChg>
      </pc:sldChg>
      <pc:sldChg chg="del">
        <pc:chgData name="Rikke Krogsgaard Eriksen" userId="ebbe5725-47f6-40d6-854a-12c1938293c8" providerId="ADAL" clId="{97D2207C-6344-4ABA-87BD-6CB586803192}" dt="2023-08-15T13:30:26.610" v="950" actId="47"/>
        <pc:sldMkLst>
          <pc:docMk/>
          <pc:sldMk cId="2388368088" sldId="807"/>
        </pc:sldMkLst>
      </pc:sldChg>
      <pc:sldChg chg="del">
        <pc:chgData name="Rikke Krogsgaard Eriksen" userId="ebbe5725-47f6-40d6-854a-12c1938293c8" providerId="ADAL" clId="{97D2207C-6344-4ABA-87BD-6CB586803192}" dt="2023-08-15T13:30:31.290" v="951" actId="47"/>
        <pc:sldMkLst>
          <pc:docMk/>
          <pc:sldMk cId="4200603272" sldId="808"/>
        </pc:sldMkLst>
      </pc:sldChg>
      <pc:sldChg chg="del">
        <pc:chgData name="Rikke Krogsgaard Eriksen" userId="ebbe5725-47f6-40d6-854a-12c1938293c8" providerId="ADAL" clId="{97D2207C-6344-4ABA-87BD-6CB586803192}" dt="2023-08-15T13:30:45.768" v="953" actId="47"/>
        <pc:sldMkLst>
          <pc:docMk/>
          <pc:sldMk cId="3292381772" sldId="809"/>
        </pc:sldMkLst>
      </pc:sldChg>
      <pc:sldChg chg="modSp add mod">
        <pc:chgData name="Rikke Krogsgaard Eriksen" userId="ebbe5725-47f6-40d6-854a-12c1938293c8" providerId="ADAL" clId="{97D2207C-6344-4ABA-87BD-6CB586803192}" dt="2023-08-15T12:54:09.681" v="473" actId="20577"/>
        <pc:sldMkLst>
          <pc:docMk/>
          <pc:sldMk cId="588196270" sldId="810"/>
        </pc:sldMkLst>
        <pc:spChg chg="mod">
          <ac:chgData name="Rikke Krogsgaard Eriksen" userId="ebbe5725-47f6-40d6-854a-12c1938293c8" providerId="ADAL" clId="{97D2207C-6344-4ABA-87BD-6CB586803192}" dt="2023-08-15T12:54:09.681" v="473" actId="20577"/>
          <ac:spMkLst>
            <pc:docMk/>
            <pc:sldMk cId="588196270" sldId="810"/>
            <ac:spMk id="5" creationId="{958D6D3E-BD8D-4406-94B2-2E125C28BDDE}"/>
          </ac:spMkLst>
        </pc:spChg>
      </pc:sldChg>
      <pc:sldChg chg="modSp add mod">
        <pc:chgData name="Rikke Krogsgaard Eriksen" userId="ebbe5725-47f6-40d6-854a-12c1938293c8" providerId="ADAL" clId="{97D2207C-6344-4ABA-87BD-6CB586803192}" dt="2023-08-15T13:32:21.611" v="1056" actId="20577"/>
        <pc:sldMkLst>
          <pc:docMk/>
          <pc:sldMk cId="100128759" sldId="811"/>
        </pc:sldMkLst>
        <pc:spChg chg="mod">
          <ac:chgData name="Rikke Krogsgaard Eriksen" userId="ebbe5725-47f6-40d6-854a-12c1938293c8" providerId="ADAL" clId="{97D2207C-6344-4ABA-87BD-6CB586803192}" dt="2023-08-15T13:32:21.611" v="1056" actId="20577"/>
          <ac:spMkLst>
            <pc:docMk/>
            <pc:sldMk cId="100128759" sldId="811"/>
            <ac:spMk id="4" creationId="{D02D32A1-7E2F-D44C-E2C8-3429A7CC12F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5F87D-B918-4C91-B5A5-3EC83BD906D6}" type="datetimeFigureOut">
              <a:rPr lang="da-DK" smtClean="0"/>
              <a:t>15-08-2023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3AC0B-41F9-42D1-950A-81E7B3159C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435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33AC0B-41F9-42D1-950A-81E7B3159CA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5882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1800" b="1" dirty="0"/>
              <a:t>Arbejdsmiljøgruppen følger op ift. analyse af hændelsen</a:t>
            </a:r>
          </a:p>
          <a:p>
            <a:endParaRPr lang="da-DK" sz="1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1800" b="1" dirty="0"/>
              <a:t>Lederen underskriver og scanner skemaet</a:t>
            </a:r>
          </a:p>
          <a:p>
            <a:endParaRPr lang="da-DK" sz="1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1800" b="1" dirty="0"/>
              <a:t>Leder gemmer skemaet på personalesagen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33AC0B-41F9-42D1-950A-81E7B3159CA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7059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Rikke: Skal måske siges om SafetyNet – fjernes muligvis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33AC0B-41F9-42D1-950A-81E7B3159CA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2889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Bytte om på leder og medarbejder??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33AC0B-41F9-42D1-950A-81E7B3159CA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413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96800" y="3430800"/>
            <a:ext cx="9396000" cy="735392"/>
          </a:xfrm>
          <a:prstGeom prst="rect">
            <a:avLst/>
          </a:prstGeom>
        </p:spPr>
        <p:txBody>
          <a:bodyPr lIns="216000" tIns="158400" bIns="158400">
            <a:spAutoFit/>
          </a:bodyPr>
          <a:lstStyle>
            <a:lvl1pPr marL="0" indent="0" algn="ctr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fld id="{9187C992-B8B6-47E5-A020-18AED19BB85D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4AB96354-929E-4F21-B7BE-50CA7ADF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080001"/>
            <a:ext cx="9396000" cy="2347200"/>
          </a:xfrm>
        </p:spPr>
        <p:txBody>
          <a:bodyPr wrap="square" lIns="0" rIns="0"/>
          <a:lstStyle>
            <a:lvl1pPr algn="ctr">
              <a:defRPr lang="da-DK" sz="7500" baseline="0" dirty="0"/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633548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199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 marL="0" indent="0">
              <a:buNone/>
              <a:defRPr lang="da-DK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2D761-BEC8-4CF0-9447-2B22ABB29E77}" type="datetime1">
              <a:rPr lang="da-DK" smtClean="0"/>
              <a:t>15-08-2023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tekst 3">
            <a:extLst>
              <a:ext uri="{FF2B5EF4-FFF2-40B4-BE49-F238E27FC236}">
                <a16:creationId xmlns:a16="http://schemas.microsoft.com/office/drawing/2014/main" id="{6E01BC37-9177-427C-B537-9AD6F9E1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130830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94E2-4AE1-4403-A477-151AEBC7C5AB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D8557A3F-D4CC-4012-B621-BADA4349D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8" name="Pladsholder til lodret titel 2">
            <a:extLst>
              <a:ext uri="{FF2B5EF4-FFF2-40B4-BE49-F238E27FC236}">
                <a16:creationId xmlns:a16="http://schemas.microsoft.com/office/drawing/2014/main" id="{E72F8561-9AE9-4251-8CB9-4BF33A601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720800"/>
            <a:ext cx="9396000" cy="3420000"/>
          </a:xfrm>
        </p:spPr>
        <p:txBody>
          <a:bodyPr vert="eaVert" lIns="108000" tIns="216000" rIns="158400" bIns="2160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0761738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4D62-3499-4060-91E1-C19D76941099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Lodret titel 1">
            <a:extLst>
              <a:ext uri="{FF2B5EF4-FFF2-40B4-BE49-F238E27FC236}">
                <a16:creationId xmlns:a16="http://schemas.microsoft.com/office/drawing/2014/main" id="{643E747B-515E-429C-B213-94C49F1936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0400" y="1144800"/>
            <a:ext cx="1652400" cy="3996000"/>
          </a:xfrm>
        </p:spPr>
        <p:txBody>
          <a:bodyPr vert="eaVert" lIns="72000" tIns="180000" bIns="72000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8" name="Pladsholder til lodret titel 2">
            <a:extLst>
              <a:ext uri="{FF2B5EF4-FFF2-40B4-BE49-F238E27FC236}">
                <a16:creationId xmlns:a16="http://schemas.microsoft.com/office/drawing/2014/main" id="{EF5AF446-D2DB-4A8A-82C1-193AD46C0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144800"/>
            <a:ext cx="7743600" cy="3996000"/>
          </a:xfrm>
        </p:spPr>
        <p:txBody>
          <a:bodyPr vert="eaVert" lIns="108000" tIns="216000" rIns="158400" bIns="2160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920891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8"/>
          <p:cNvGrpSpPr>
            <a:grpSpLocks noChangeAspect="1"/>
          </p:cNvGrpSpPr>
          <p:nvPr userDrawn="1"/>
        </p:nvGrpSpPr>
        <p:grpSpPr bwMode="auto">
          <a:xfrm>
            <a:off x="10745786" y="5765336"/>
            <a:ext cx="949325" cy="655637"/>
            <a:chOff x="7893" y="12911"/>
            <a:chExt cx="2806" cy="1939"/>
          </a:xfrm>
        </p:grpSpPr>
        <p:pic>
          <p:nvPicPr>
            <p:cNvPr id="8" name="Picture 9" descr="Våbenskjold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03" y="12911"/>
              <a:ext cx="2296" cy="19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10"/>
            <p:cNvSpPr>
              <a:spLocks noChangeAspect="1" noChangeShapeType="1"/>
            </p:cNvSpPr>
            <p:nvPr/>
          </p:nvSpPr>
          <p:spPr bwMode="auto">
            <a:xfrm flipH="1">
              <a:off x="7893" y="12911"/>
              <a:ext cx="6" cy="19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pic>
        <p:nvPicPr>
          <p:cNvPr id="10" name="Picture 7" descr="Jammer_powerpoin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6537" y="0"/>
            <a:ext cx="1795463" cy="32591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658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96800" y="3430800"/>
            <a:ext cx="9396000" cy="735392"/>
          </a:xfrm>
          <a:prstGeom prst="rect">
            <a:avLst/>
          </a:prstGeom>
        </p:spPr>
        <p:txBody>
          <a:bodyPr lIns="216000" tIns="158400" bIns="158400">
            <a:spAutoFit/>
          </a:bodyPr>
          <a:lstStyle>
            <a:lvl1pPr marL="0" indent="0" algn="ctr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fld id="{35FEEDCA-640C-46D1-A7D2-314656AB20DD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4AB96354-929E-4F21-B7BE-50CA7ADF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080001"/>
            <a:ext cx="9396000" cy="2347200"/>
          </a:xfrm>
        </p:spPr>
        <p:txBody>
          <a:bodyPr wrap="square" lIns="0" rIns="0"/>
          <a:lstStyle>
            <a:lvl1pPr algn="ctr">
              <a:defRPr lang="da-DK" sz="7500" baseline="0" dirty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52138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9396000" cy="3420000"/>
          </a:xfrm>
        </p:spPr>
        <p:txBody>
          <a:bodyPr tIns="158400" numCol="1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7D368-A7FF-4202-BACA-4CD25E48906C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9255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lle titel og lille indholdsobjek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59147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5914800" cy="3420000"/>
          </a:xfrm>
        </p:spPr>
        <p:txBody>
          <a:bodyPr tIns="158400" numCol="1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A683-A9AB-471D-9AE7-B9B0FF032BF5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3156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201085"/>
            <a:ext cx="9396000" cy="2787716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3988800"/>
            <a:ext cx="9396000" cy="735392"/>
          </a:xfrm>
        </p:spPr>
        <p:txBody>
          <a:bodyPr tIns="158400" bIns="158400">
            <a:spAutoFit/>
          </a:bodyPr>
          <a:lstStyle>
            <a:lvl1pPr marL="0" indent="0">
              <a:buNone/>
              <a:defRPr lang="da-DK" dirty="0" smtClean="0"/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7F36-F341-484C-A4A9-913C7A6579D2}" type="datetime1">
              <a:rPr lang="da-DK" smtClean="0"/>
              <a:t>15-08-2023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6141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396799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209998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9A59-AA61-422D-A9BA-DC5CFF828B38}" type="datetime1">
              <a:rPr lang="da-DK" smtClean="0"/>
              <a:t>15-08-2023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8383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61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797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1396799" y="2376000"/>
            <a:ext cx="4590000" cy="2746498"/>
          </a:xfrm>
        </p:spPr>
        <p:txBody>
          <a:bodyPr tIns="15840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210000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210000" y="2376000"/>
            <a:ext cx="4590000" cy="2764800"/>
          </a:xfrm>
        </p:spPr>
        <p:txBody>
          <a:bodyPr tIns="15840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6033-EF54-4498-8424-D36E2846B46D}" type="datetime1">
              <a:rPr lang="da-DK" smtClean="0"/>
              <a:t>15-08-2023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D21ECCE-77B7-4C00-9F17-2D15817A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43886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9396000" cy="3420000"/>
          </a:xfrm>
        </p:spPr>
        <p:txBody>
          <a:bodyPr tIns="158400" numCol="1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6929-6D53-4493-B7C5-4AE1EBFA1465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9489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ADB3-F2B1-4541-867C-694E6E1BC945}" type="datetime1">
              <a:rPr lang="da-DK" smtClean="0"/>
              <a:t>15-08-2023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518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4501-E2E2-49F1-8AB9-031B869AFC39}" type="datetime1">
              <a:rPr lang="da-DK" smtClean="0"/>
              <a:t>15-08-2023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89620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20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 wrap="square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6477-E784-4BA9-8259-431CA66C41FC}" type="datetime1">
              <a:rPr lang="da-DK" smtClean="0"/>
              <a:t>15-08-2023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15913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199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 marL="0" indent="0">
              <a:buNone/>
              <a:defRPr lang="da-DK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138F-9990-454C-973A-D4CC212F2864}" type="datetime1">
              <a:rPr lang="da-DK" smtClean="0"/>
              <a:t>15-08-2023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tekst 3">
            <a:extLst>
              <a:ext uri="{FF2B5EF4-FFF2-40B4-BE49-F238E27FC236}">
                <a16:creationId xmlns:a16="http://schemas.microsoft.com/office/drawing/2014/main" id="{6E01BC37-9177-427C-B537-9AD6F9E1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2128037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5487-2E76-4D27-B1AA-7E67FF254173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D8557A3F-D4CC-4012-B621-BADA4349D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Pladsholder til lodret titel 2">
            <a:extLst>
              <a:ext uri="{FF2B5EF4-FFF2-40B4-BE49-F238E27FC236}">
                <a16:creationId xmlns:a16="http://schemas.microsoft.com/office/drawing/2014/main" id="{E72F8561-9AE9-4251-8CB9-4BF33A601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720800"/>
            <a:ext cx="9396000" cy="3420000"/>
          </a:xfrm>
        </p:spPr>
        <p:txBody>
          <a:bodyPr vert="eaVert" lIns="108000" tIns="216000" rIns="158400" bIns="21600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49633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FF769-6B28-44F7-9849-17C722E4A515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Lodret titel 1">
            <a:extLst>
              <a:ext uri="{FF2B5EF4-FFF2-40B4-BE49-F238E27FC236}">
                <a16:creationId xmlns:a16="http://schemas.microsoft.com/office/drawing/2014/main" id="{643E747B-515E-429C-B213-94C49F1936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0400" y="1144800"/>
            <a:ext cx="1652400" cy="3996000"/>
          </a:xfrm>
        </p:spPr>
        <p:txBody>
          <a:bodyPr vert="eaVert" lIns="72000" tIns="180000" bIns="72000"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Pladsholder til lodret titel 2">
            <a:extLst>
              <a:ext uri="{FF2B5EF4-FFF2-40B4-BE49-F238E27FC236}">
                <a16:creationId xmlns:a16="http://schemas.microsoft.com/office/drawing/2014/main" id="{EF5AF446-D2DB-4A8A-82C1-193AD46C0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144800"/>
            <a:ext cx="7743600" cy="3996000"/>
          </a:xfrm>
        </p:spPr>
        <p:txBody>
          <a:bodyPr vert="eaVert" lIns="108000" tIns="216000" rIns="158400" bIns="21600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72849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lle titel og lille indholdsobjek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59147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5914800" cy="3420000"/>
          </a:xfrm>
        </p:spPr>
        <p:txBody>
          <a:bodyPr tIns="158400" numCol="1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7241-F01C-4E73-B53E-99D8F9FD55A8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3954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201085"/>
            <a:ext cx="9396000" cy="2787716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3988800"/>
            <a:ext cx="9396000" cy="735392"/>
          </a:xfrm>
        </p:spPr>
        <p:txBody>
          <a:bodyPr tIns="158400" bIns="158400">
            <a:spAutoFit/>
          </a:bodyPr>
          <a:lstStyle>
            <a:lvl1pPr marL="0" indent="0">
              <a:buNone/>
              <a:defRPr lang="da-DK" dirty="0" smtClean="0"/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E1A-B888-47C9-939B-357641775ADA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6123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396799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209998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0637-1C10-4538-95EE-927FC4A184FA}" type="datetime1">
              <a:rPr lang="da-DK" smtClean="0"/>
              <a:t>15-08-2023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0471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61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797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1396799" y="2376000"/>
            <a:ext cx="4590000" cy="2746498"/>
          </a:xfrm>
        </p:spPr>
        <p:txBody>
          <a:bodyPr t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210000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210000" y="2376000"/>
            <a:ext cx="4590000" cy="2764800"/>
          </a:xfrm>
        </p:spPr>
        <p:txBody>
          <a:bodyPr t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632-4214-4B84-BF9C-5D450BC30E46}" type="datetime1">
              <a:rPr lang="da-DK" smtClean="0"/>
              <a:t>15-08-2023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D21ECCE-77B7-4C00-9F17-2D15817A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547589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2F2B-FE53-4F26-AF3F-3B69B17B1188}" type="datetime1">
              <a:rPr lang="da-DK" smtClean="0"/>
              <a:t>15-08-2023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44637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67DE-3B41-4B1F-9B25-6DF7179B37A0}" type="datetime1">
              <a:rPr lang="da-DK" smtClean="0"/>
              <a:t>15-08-2023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20376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20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 wrap="square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CB4E-4C80-493D-AD21-AE8822C08E1B}" type="datetime1">
              <a:rPr lang="da-DK" smtClean="0"/>
              <a:t>15-08-2023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76173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://www.jammerbugt.dk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hyperlink" Target="http://www.jammerbugt.dk/" TargetMode="Externa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  <a:prstGeom prst="rect">
            <a:avLst/>
          </a:prstGeom>
        </p:spPr>
        <p:txBody>
          <a:bodyPr vert="horz" lIns="180000" tIns="72000" rIns="72000" bIns="72000" rtlCol="0" anchor="b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1720800"/>
            <a:ext cx="9396000" cy="3420000"/>
          </a:xfrm>
          <a:prstGeom prst="rect">
            <a:avLst/>
          </a:prstGeom>
          <a:effectLst>
            <a:outerShdw blurRad="406400" dist="203200" dir="5400000" algn="t" rotWithShape="0">
              <a:prstClr val="black">
                <a:alpha val="50000"/>
              </a:prstClr>
            </a:outerShdw>
          </a:effectLst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vert="horz" lIns="216000" tIns="158400" rIns="216000" bIns="10800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0800000" y="5490000"/>
            <a:ext cx="1224000" cy="288000"/>
          </a:xfrm>
          <a:prstGeom prst="rect">
            <a:avLst/>
          </a:prstGeom>
        </p:spPr>
        <p:txBody>
          <a:bodyPr vert="horz" lIns="198000" tIns="72000" rIns="91440" bIns="72000" rtlCol="0" anchor="ctr"/>
          <a:lstStyle>
            <a:lvl1pPr algn="l">
              <a:lnSpc>
                <a:spcPct val="800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fld id="{0EDF64AA-433B-4992-89F0-B91B136BBD81}" type="datetime1">
              <a:rPr lang="da-DK" smtClean="0"/>
              <a:t>15-08-2023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396800" y="5490000"/>
            <a:ext cx="9396000" cy="288000"/>
          </a:xfrm>
          <a:prstGeom prst="rect">
            <a:avLst/>
          </a:prstGeom>
        </p:spPr>
        <p:txBody>
          <a:bodyPr vert="horz" lIns="216000" tIns="72000" rIns="216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800000" y="5302800"/>
            <a:ext cx="1224000" cy="288000"/>
          </a:xfrm>
          <a:prstGeom prst="rect">
            <a:avLst/>
          </a:prstGeom>
        </p:spPr>
        <p:txBody>
          <a:bodyPr vert="horz" lIns="198000" tIns="72000" rIns="90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6A601085-A43E-4613-952E-45B225519ABB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8" name="Billede 17">
            <a:extLst>
              <a:ext uri="{FF2B5EF4-FFF2-40B4-BE49-F238E27FC236}">
                <a16:creationId xmlns:a16="http://schemas.microsoft.com/office/drawing/2014/main" id="{1F52717E-F389-49D9-BF9F-7362D90A94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8802"/>
            <a:ext cx="12192000" cy="893608"/>
          </a:xfrm>
          <a:prstGeom prst="rect">
            <a:avLst/>
          </a:prstGeom>
        </p:spPr>
      </p:pic>
      <p:pic>
        <p:nvPicPr>
          <p:cNvPr id="20" name="Billede 19">
            <a:extLst>
              <a:ext uri="{FF2B5EF4-FFF2-40B4-BE49-F238E27FC236}">
                <a16:creationId xmlns:a16="http://schemas.microsoft.com/office/drawing/2014/main" id="{C7DEE327-7051-4CF0-B925-A85972971FD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1" y="5778000"/>
            <a:ext cx="1227767" cy="1083738"/>
          </a:xfrm>
          <a:prstGeom prst="rect">
            <a:avLst/>
          </a:prstGeom>
          <a:effectLst>
            <a:outerShdw blurRad="406400" dist="203200" dir="5400000" algn="ctr" rotWithShape="0">
              <a:srgbClr val="000000">
                <a:alpha val="50000"/>
              </a:srgbClr>
            </a:outerShdw>
          </a:effectLst>
        </p:spPr>
      </p:pic>
      <p:sp>
        <p:nvSpPr>
          <p:cNvPr id="7" name="Rektangel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C98AF03-3C24-441B-B915-5B3BE5E56E2A}"/>
              </a:ext>
            </a:extLst>
          </p:cNvPr>
          <p:cNvSpPr/>
          <p:nvPr userDrawn="1"/>
        </p:nvSpPr>
        <p:spPr>
          <a:xfrm>
            <a:off x="0" y="0"/>
            <a:ext cx="1396799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F33B15B-DA0A-426C-AF84-09A5BE0195D5}"/>
              </a:ext>
            </a:extLst>
          </p:cNvPr>
          <p:cNvSpPr/>
          <p:nvPr userDrawn="1"/>
        </p:nvSpPr>
        <p:spPr>
          <a:xfrm>
            <a:off x="10792800" y="0"/>
            <a:ext cx="1396799" cy="5777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hlinkClick r:id="rId17"/>
            <a:extLst>
              <a:ext uri="{FF2B5EF4-FFF2-40B4-BE49-F238E27FC236}">
                <a16:creationId xmlns:a16="http://schemas.microsoft.com/office/drawing/2014/main" id="{819DC552-4F42-47F1-ABA0-7B14596CA238}"/>
              </a:ext>
            </a:extLst>
          </p:cNvPr>
          <p:cNvSpPr/>
          <p:nvPr userDrawn="1"/>
        </p:nvSpPr>
        <p:spPr>
          <a:xfrm>
            <a:off x="10800000" y="5777327"/>
            <a:ext cx="1396799" cy="1084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438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  <a:prstGeom prst="rect">
            <a:avLst/>
          </a:prstGeom>
        </p:spPr>
        <p:txBody>
          <a:bodyPr vert="horz" lIns="180000" tIns="72000" rIns="72000" bIns="72000" rtlCol="0" anchor="b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1720800"/>
            <a:ext cx="9396000" cy="3420000"/>
          </a:xfrm>
          <a:prstGeom prst="rect">
            <a:avLst/>
          </a:prstGeom>
          <a:effectLst>
            <a:outerShdw blurRad="406400" dist="203200" dir="5400000" algn="t" rotWithShape="0">
              <a:prstClr val="black">
                <a:alpha val="50000"/>
              </a:prstClr>
            </a:outerShdw>
          </a:effectLst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vert="horz" lIns="216000" tIns="158400" rIns="216000" bIns="10800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0800000" y="5490000"/>
            <a:ext cx="1224000" cy="288000"/>
          </a:xfrm>
          <a:prstGeom prst="rect">
            <a:avLst/>
          </a:prstGeom>
        </p:spPr>
        <p:txBody>
          <a:bodyPr vert="horz" lIns="198000" tIns="72000" rIns="91440" bIns="72000" rtlCol="0" anchor="ctr"/>
          <a:lstStyle>
            <a:lvl1pPr algn="l">
              <a:lnSpc>
                <a:spcPct val="800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fld id="{AC6BB066-4DEF-482E-88BB-C78610CA89CD}" type="datetime1">
              <a:rPr lang="da-DK" smtClean="0"/>
              <a:t>15-08-2023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396800" y="5490000"/>
            <a:ext cx="9396000" cy="288000"/>
          </a:xfrm>
          <a:prstGeom prst="rect">
            <a:avLst/>
          </a:prstGeom>
        </p:spPr>
        <p:txBody>
          <a:bodyPr vert="horz" lIns="216000" tIns="72000" rIns="216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800000" y="5302800"/>
            <a:ext cx="1224000" cy="288000"/>
          </a:xfrm>
          <a:prstGeom prst="rect">
            <a:avLst/>
          </a:prstGeom>
        </p:spPr>
        <p:txBody>
          <a:bodyPr vert="horz" lIns="198000" tIns="72000" rIns="90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6A601085-A43E-4613-952E-45B225519ABB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8" name="Billede 17">
            <a:extLst>
              <a:ext uri="{FF2B5EF4-FFF2-40B4-BE49-F238E27FC236}">
                <a16:creationId xmlns:a16="http://schemas.microsoft.com/office/drawing/2014/main" id="{1F52717E-F389-49D9-BF9F-7362D90A942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8802"/>
            <a:ext cx="12192000" cy="893608"/>
          </a:xfrm>
          <a:prstGeom prst="rect">
            <a:avLst/>
          </a:prstGeom>
        </p:spPr>
      </p:pic>
      <p:pic>
        <p:nvPicPr>
          <p:cNvPr id="20" name="Billede 19">
            <a:extLst>
              <a:ext uri="{FF2B5EF4-FFF2-40B4-BE49-F238E27FC236}">
                <a16:creationId xmlns:a16="http://schemas.microsoft.com/office/drawing/2014/main" id="{C7DEE327-7051-4CF0-B925-A85972971F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1" y="5778000"/>
            <a:ext cx="1227767" cy="1083738"/>
          </a:xfrm>
          <a:prstGeom prst="rect">
            <a:avLst/>
          </a:prstGeom>
          <a:effectLst>
            <a:outerShdw blurRad="406400" dist="203200" dir="5400000" algn="ctr" rotWithShape="0">
              <a:srgbClr val="000000">
                <a:alpha val="50000"/>
              </a:srgbClr>
            </a:outerShdw>
          </a:effectLst>
        </p:spPr>
      </p:pic>
      <p:sp>
        <p:nvSpPr>
          <p:cNvPr id="7" name="Rektangel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C98AF03-3C24-441B-B915-5B3BE5E56E2A}"/>
              </a:ext>
            </a:extLst>
          </p:cNvPr>
          <p:cNvSpPr/>
          <p:nvPr userDrawn="1"/>
        </p:nvSpPr>
        <p:spPr>
          <a:xfrm>
            <a:off x="0" y="0"/>
            <a:ext cx="1396799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F33B15B-DA0A-426C-AF84-09A5BE0195D5}"/>
              </a:ext>
            </a:extLst>
          </p:cNvPr>
          <p:cNvSpPr/>
          <p:nvPr userDrawn="1"/>
        </p:nvSpPr>
        <p:spPr>
          <a:xfrm>
            <a:off x="10792800" y="0"/>
            <a:ext cx="1396799" cy="5777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hlinkClick r:id="rId16"/>
            <a:extLst>
              <a:ext uri="{FF2B5EF4-FFF2-40B4-BE49-F238E27FC236}">
                <a16:creationId xmlns:a16="http://schemas.microsoft.com/office/drawing/2014/main" id="{819DC552-4F42-47F1-ABA0-7B14596CA238}"/>
              </a:ext>
            </a:extLst>
          </p:cNvPr>
          <p:cNvSpPr/>
          <p:nvPr userDrawn="1"/>
        </p:nvSpPr>
        <p:spPr>
          <a:xfrm>
            <a:off x="10800000" y="5777327"/>
            <a:ext cx="1396799" cy="1084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324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ryk.jammerbugt.dk/information-fra-hr/arbejdsmiljo/pilotprojekt-safetynet/pilotprojekt-arbejdsulykker-og-arbejdsrelateret-vold-og-trusler-i-safety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F5407E04-63E4-40B7-93D2-A1FFDC664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8" y="2075954"/>
            <a:ext cx="11043683" cy="1541721"/>
          </a:xfrm>
        </p:spPr>
        <p:txBody>
          <a:bodyPr/>
          <a:lstStyle/>
          <a:p>
            <a:pPr algn="ctr"/>
            <a:br>
              <a:rPr lang="da-DK" cap="none" dirty="0"/>
            </a:br>
            <a:r>
              <a:rPr lang="da-DK" sz="6000" cap="none" dirty="0"/>
              <a:t>SafetyNet</a:t>
            </a:r>
            <a:br>
              <a:rPr lang="da-DK" sz="6000" cap="none" dirty="0"/>
            </a:br>
            <a:r>
              <a:rPr lang="da-DK" sz="3200" cap="none" dirty="0"/>
              <a:t>Registrering og håndtering af hændelser</a:t>
            </a:r>
          </a:p>
        </p:txBody>
      </p:sp>
    </p:spTree>
    <p:extLst>
      <p:ext uri="{BB962C8B-B14F-4D97-AF65-F5344CB8AC3E}">
        <p14:creationId xmlns:p14="http://schemas.microsoft.com/office/powerpoint/2010/main" val="6824235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607466" y="261185"/>
            <a:ext cx="11311632" cy="84023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4000" b="1" dirty="0"/>
              <a:t>SafetyNet i Jammerbugt Kommune</a:t>
            </a:r>
            <a:endParaRPr lang="da-DK" sz="3200" b="1" dirty="0"/>
          </a:p>
          <a:p>
            <a:pPr marL="514350" indent="-514350">
              <a:buFont typeface="+mj-lt"/>
              <a:buAutoNum type="arabicParenR"/>
            </a:pPr>
            <a:endParaRPr lang="da-DK" sz="2800" b="1" dirty="0"/>
          </a:p>
          <a:p>
            <a:pPr marL="514350" indent="-514350">
              <a:buFont typeface="+mj-lt"/>
              <a:buAutoNum type="arabicParenR"/>
            </a:pPr>
            <a:r>
              <a:rPr lang="da-DK" sz="2400" b="1" dirty="0"/>
              <a:t>Historik i Jammerbugt Kommune</a:t>
            </a:r>
          </a:p>
          <a:p>
            <a:pPr marL="514350" indent="-514350">
              <a:buFont typeface="+mj-lt"/>
              <a:buAutoNum type="arabicParenR"/>
            </a:pPr>
            <a:endParaRPr lang="da-DK" sz="2400" b="1" dirty="0">
              <a:cs typeface="Arial"/>
            </a:endParaRPr>
          </a:p>
          <a:p>
            <a:pPr marL="514350" indent="-514350">
              <a:buFont typeface="+mj-lt"/>
              <a:buAutoNum type="arabicParenR"/>
            </a:pPr>
            <a:r>
              <a:rPr lang="da-DK" sz="2400" b="1" dirty="0"/>
              <a:t>Hvad er SafetyNet?</a:t>
            </a:r>
            <a:endParaRPr lang="da-DK" sz="2400" b="1" dirty="0">
              <a:cs typeface="Arial"/>
            </a:endParaRPr>
          </a:p>
          <a:p>
            <a:pPr marL="514350" indent="-514350">
              <a:buFont typeface="+mj-lt"/>
              <a:buAutoNum type="arabicParenR"/>
            </a:pPr>
            <a:endParaRPr lang="da-DK" sz="2400" b="1" dirty="0">
              <a:cs typeface="Arial"/>
            </a:endParaRPr>
          </a:p>
          <a:p>
            <a:pPr marL="514350" indent="-514350">
              <a:buFont typeface="+mj-lt"/>
              <a:buAutoNum type="arabicParenR"/>
            </a:pPr>
            <a:r>
              <a:rPr lang="da-DK" sz="2400" b="1" dirty="0"/>
              <a:t>Roller i SafetyNet </a:t>
            </a:r>
            <a:endParaRPr lang="da-DK" sz="2400" b="1" dirty="0">
              <a:cs typeface="Arial"/>
            </a:endParaRPr>
          </a:p>
          <a:p>
            <a:pPr marL="514350" indent="-514350">
              <a:buFont typeface="+mj-lt"/>
              <a:buAutoNum type="arabicParenR"/>
            </a:pPr>
            <a:endParaRPr lang="da-DK" sz="2400" b="1" dirty="0">
              <a:cs typeface="Arial"/>
            </a:endParaRPr>
          </a:p>
          <a:p>
            <a:pPr marL="514350" indent="-514350">
              <a:buFont typeface="+mj-lt"/>
              <a:buAutoNum type="arabicParenR"/>
            </a:pPr>
            <a:r>
              <a:rPr lang="da-DK" sz="2400" b="1" dirty="0">
                <a:cs typeface="Arial"/>
              </a:rPr>
              <a:t>Hvornår og hvordan bruger du SafetyNet? </a:t>
            </a:r>
          </a:p>
          <a:p>
            <a:pPr marL="514350" indent="-514350">
              <a:buFont typeface="+mj-lt"/>
              <a:buAutoNum type="arabicParenR"/>
            </a:pPr>
            <a:endParaRPr lang="da-DK" sz="2400" b="1" dirty="0">
              <a:cs typeface="Arial"/>
            </a:endParaRPr>
          </a:p>
          <a:p>
            <a:pPr marL="514350" indent="-514350">
              <a:buFont typeface="+mj-lt"/>
              <a:buAutoNum type="arabicParenR"/>
            </a:pPr>
            <a:r>
              <a:rPr lang="da-DK" sz="2400" b="1" dirty="0">
                <a:cs typeface="Arial"/>
              </a:rPr>
              <a:t>Hvordan tilgås SafetyNet?</a:t>
            </a:r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</p:txBody>
      </p:sp>
    </p:spTree>
    <p:extLst>
      <p:ext uri="{BB962C8B-B14F-4D97-AF65-F5344CB8AC3E}">
        <p14:creationId xmlns:p14="http://schemas.microsoft.com/office/powerpoint/2010/main" val="5247138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607466" y="261185"/>
            <a:ext cx="11311632" cy="526297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3600" b="1" dirty="0"/>
              <a:t>Historik </a:t>
            </a:r>
            <a:br>
              <a:rPr lang="da-DK" sz="2400" b="1" dirty="0"/>
            </a:br>
            <a:endParaRPr lang="da-DK" sz="2400" b="1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Registrering af hændelser er ofte gennem flere led og varierer alt efter arbejdspladsens egen praksis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Registreringen er tidskrævende for både ledere og medarbejdere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Læring fra hændelser og forebyggende arbejde er udfordret, da der ikke er noget samlet overblik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Gennem MED-systemet udtryktes behov for en nemmere og hurtigere registrering, hvor læring og forebyggende arbejde prioriteres</a:t>
            </a:r>
          </a:p>
          <a:p>
            <a:endParaRPr lang="da-DK" sz="2400" b="1" dirty="0"/>
          </a:p>
        </p:txBody>
      </p:sp>
    </p:spTree>
    <p:extLst>
      <p:ext uri="{BB962C8B-B14F-4D97-AF65-F5344CB8AC3E}">
        <p14:creationId xmlns:p14="http://schemas.microsoft.com/office/powerpoint/2010/main" val="5881962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607466" y="261185"/>
            <a:ext cx="11311632" cy="13572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4400" b="1" dirty="0"/>
              <a:t>Hvad er SafetyNet?</a:t>
            </a:r>
          </a:p>
          <a:p>
            <a:endParaRPr lang="da-DK" sz="3200" dirty="0"/>
          </a:p>
          <a:p>
            <a:r>
              <a:rPr lang="da-DK" sz="2800" dirty="0"/>
              <a:t>SafetyNet tilbyder en digital løsning til registrering og håndtering af hændelser </a:t>
            </a:r>
          </a:p>
          <a:p>
            <a:endParaRPr lang="da-DK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APP-løsning til registrering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Overblik over hændelser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Digitale handlingsplaner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Statistik og rapporter </a:t>
            </a:r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AD55C5A4-2126-4E1D-9E45-53EF461196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44"/>
          <a:stretch/>
        </p:blipFill>
        <p:spPr>
          <a:xfrm>
            <a:off x="9686260" y="2363132"/>
            <a:ext cx="2009554" cy="2841578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0C71E640-00C0-4F64-9AD1-A93599860EF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77"/>
          <a:stretch/>
        </p:blipFill>
        <p:spPr>
          <a:xfrm>
            <a:off x="6096000" y="2478190"/>
            <a:ext cx="1673425" cy="2876336"/>
          </a:xfrm>
          <a:prstGeom prst="rect">
            <a:avLst/>
          </a:prstGeom>
        </p:spPr>
      </p:pic>
      <p:sp>
        <p:nvSpPr>
          <p:cNvPr id="8" name="Kombinationstegning: figur 7">
            <a:extLst>
              <a:ext uri="{FF2B5EF4-FFF2-40B4-BE49-F238E27FC236}">
                <a16:creationId xmlns:a16="http://schemas.microsoft.com/office/drawing/2014/main" id="{BA09A55E-F65B-45F6-93B2-2BD3D688C1DE}"/>
              </a:ext>
            </a:extLst>
          </p:cNvPr>
          <p:cNvSpPr/>
          <p:nvPr/>
        </p:nvSpPr>
        <p:spPr>
          <a:xfrm>
            <a:off x="7391400" y="3556038"/>
            <a:ext cx="2081117" cy="360319"/>
          </a:xfrm>
          <a:custGeom>
            <a:avLst/>
            <a:gdLst>
              <a:gd name="connsiteX0" fmla="*/ 0 w 2081117"/>
              <a:gd name="connsiteY0" fmla="*/ 360319 h 360319"/>
              <a:gd name="connsiteX1" fmla="*/ 339118 w 2081117"/>
              <a:gd name="connsiteY1" fmla="*/ 97000 h 360319"/>
              <a:gd name="connsiteX2" fmla="*/ 846011 w 2081117"/>
              <a:gd name="connsiteY2" fmla="*/ 269803 h 360319"/>
              <a:gd name="connsiteX3" fmla="*/ 1181560 w 2081117"/>
              <a:gd name="connsiteY3" fmla="*/ 232774 h 360319"/>
              <a:gd name="connsiteX4" fmla="*/ 1285080 w 2081117"/>
              <a:gd name="connsiteY4" fmla="*/ 88771 h 360319"/>
              <a:gd name="connsiteX5" fmla="*/ 1235105 w 2081117"/>
              <a:gd name="connsiteY5" fmla="*/ 6484 h 360319"/>
              <a:gd name="connsiteX6" fmla="*/ 1092318 w 2081117"/>
              <a:gd name="connsiteY6" fmla="*/ 22942 h 360319"/>
              <a:gd name="connsiteX7" fmla="*/ 1038773 w 2081117"/>
              <a:gd name="connsiteY7" fmla="*/ 162830 h 360319"/>
              <a:gd name="connsiteX8" fmla="*/ 1170851 w 2081117"/>
              <a:gd name="connsiteY8" fmla="*/ 319175 h 360319"/>
              <a:gd name="connsiteX9" fmla="*/ 1474273 w 2081117"/>
              <a:gd name="connsiteY9" fmla="*/ 282146 h 360319"/>
              <a:gd name="connsiteX10" fmla="*/ 1774125 w 2081117"/>
              <a:gd name="connsiteY10" fmla="*/ 129915 h 360319"/>
              <a:gd name="connsiteX11" fmla="*/ 2081116 w 2081117"/>
              <a:gd name="connsiteY11" fmla="*/ 208088 h 360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81117" h="360319" extrusionOk="0">
                <a:moveTo>
                  <a:pt x="0" y="360319"/>
                </a:moveTo>
                <a:cubicBezTo>
                  <a:pt x="79787" y="224315"/>
                  <a:pt x="191548" y="114551"/>
                  <a:pt x="339118" y="97000"/>
                </a:cubicBezTo>
                <a:cubicBezTo>
                  <a:pt x="498712" y="85828"/>
                  <a:pt x="682799" y="247899"/>
                  <a:pt x="846011" y="269803"/>
                </a:cubicBezTo>
                <a:cubicBezTo>
                  <a:pt x="982852" y="295915"/>
                  <a:pt x="1106126" y="275414"/>
                  <a:pt x="1181560" y="232774"/>
                </a:cubicBezTo>
                <a:cubicBezTo>
                  <a:pt x="1248835" y="199372"/>
                  <a:pt x="1278476" y="127594"/>
                  <a:pt x="1285080" y="88771"/>
                </a:cubicBezTo>
                <a:cubicBezTo>
                  <a:pt x="1296683" y="51374"/>
                  <a:pt x="1267871" y="16140"/>
                  <a:pt x="1235105" y="6484"/>
                </a:cubicBezTo>
                <a:cubicBezTo>
                  <a:pt x="1198185" y="-5222"/>
                  <a:pt x="1119136" y="2443"/>
                  <a:pt x="1092318" y="22942"/>
                </a:cubicBezTo>
                <a:cubicBezTo>
                  <a:pt x="1058871" y="42082"/>
                  <a:pt x="1020612" y="120505"/>
                  <a:pt x="1038773" y="162830"/>
                </a:cubicBezTo>
                <a:cubicBezTo>
                  <a:pt x="1057964" y="215618"/>
                  <a:pt x="1099191" y="299511"/>
                  <a:pt x="1170851" y="319175"/>
                </a:cubicBezTo>
                <a:cubicBezTo>
                  <a:pt x="1237757" y="338143"/>
                  <a:pt x="1377756" y="316984"/>
                  <a:pt x="1474273" y="282146"/>
                </a:cubicBezTo>
                <a:cubicBezTo>
                  <a:pt x="1582797" y="262481"/>
                  <a:pt x="1674933" y="162441"/>
                  <a:pt x="1774125" y="129915"/>
                </a:cubicBezTo>
                <a:cubicBezTo>
                  <a:pt x="1879710" y="124419"/>
                  <a:pt x="1991932" y="179661"/>
                  <a:pt x="2081116" y="208088"/>
                </a:cubicBezTo>
              </a:path>
            </a:pathLst>
          </a:custGeom>
          <a:noFill/>
          <a:ln w="47625">
            <a:solidFill>
              <a:schemeClr val="tx1">
                <a:alpha val="46000"/>
              </a:schemeClr>
            </a:solidFill>
            <a:prstDash val="sysDot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384800"/>
                      <a:gd name="connsiteY0" fmla="*/ 808884 h 808884"/>
                      <a:gd name="connsiteX1" fmla="*/ 877454 w 5384800"/>
                      <a:gd name="connsiteY1" fmla="*/ 217757 h 808884"/>
                      <a:gd name="connsiteX2" fmla="*/ 2189018 w 5384800"/>
                      <a:gd name="connsiteY2" fmla="*/ 605684 h 808884"/>
                      <a:gd name="connsiteX3" fmla="*/ 3057236 w 5384800"/>
                      <a:gd name="connsiteY3" fmla="*/ 522557 h 808884"/>
                      <a:gd name="connsiteX4" fmla="*/ 3325090 w 5384800"/>
                      <a:gd name="connsiteY4" fmla="*/ 199284 h 808884"/>
                      <a:gd name="connsiteX5" fmla="*/ 3195781 w 5384800"/>
                      <a:gd name="connsiteY5" fmla="*/ 14557 h 808884"/>
                      <a:gd name="connsiteX6" fmla="*/ 2826327 w 5384800"/>
                      <a:gd name="connsiteY6" fmla="*/ 51503 h 808884"/>
                      <a:gd name="connsiteX7" fmla="*/ 2687781 w 5384800"/>
                      <a:gd name="connsiteY7" fmla="*/ 365539 h 808884"/>
                      <a:gd name="connsiteX8" fmla="*/ 3029527 w 5384800"/>
                      <a:gd name="connsiteY8" fmla="*/ 716521 h 808884"/>
                      <a:gd name="connsiteX9" fmla="*/ 3814618 w 5384800"/>
                      <a:gd name="connsiteY9" fmla="*/ 633394 h 808884"/>
                      <a:gd name="connsiteX10" fmla="*/ 4590472 w 5384800"/>
                      <a:gd name="connsiteY10" fmla="*/ 291648 h 808884"/>
                      <a:gd name="connsiteX11" fmla="*/ 5384800 w 5384800"/>
                      <a:gd name="connsiteY11" fmla="*/ 467139 h 8088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5384800" h="808884">
                        <a:moveTo>
                          <a:pt x="0" y="808884"/>
                        </a:moveTo>
                        <a:cubicBezTo>
                          <a:pt x="256309" y="530254"/>
                          <a:pt x="512618" y="251624"/>
                          <a:pt x="877454" y="217757"/>
                        </a:cubicBezTo>
                        <a:cubicBezTo>
                          <a:pt x="1242290" y="183890"/>
                          <a:pt x="1825721" y="554884"/>
                          <a:pt x="2189018" y="605684"/>
                        </a:cubicBezTo>
                        <a:cubicBezTo>
                          <a:pt x="2552315" y="656484"/>
                          <a:pt x="2867891" y="590290"/>
                          <a:pt x="3057236" y="522557"/>
                        </a:cubicBezTo>
                        <a:cubicBezTo>
                          <a:pt x="3246581" y="454824"/>
                          <a:pt x="3301999" y="283951"/>
                          <a:pt x="3325090" y="199284"/>
                        </a:cubicBezTo>
                        <a:cubicBezTo>
                          <a:pt x="3348181" y="114617"/>
                          <a:pt x="3278908" y="39187"/>
                          <a:pt x="3195781" y="14557"/>
                        </a:cubicBezTo>
                        <a:cubicBezTo>
                          <a:pt x="3112654" y="-10073"/>
                          <a:pt x="2910994" y="-6994"/>
                          <a:pt x="2826327" y="51503"/>
                        </a:cubicBezTo>
                        <a:cubicBezTo>
                          <a:pt x="2741660" y="110000"/>
                          <a:pt x="2653914" y="254703"/>
                          <a:pt x="2687781" y="365539"/>
                        </a:cubicBezTo>
                        <a:cubicBezTo>
                          <a:pt x="2721648" y="476375"/>
                          <a:pt x="2841721" y="671879"/>
                          <a:pt x="3029527" y="716521"/>
                        </a:cubicBezTo>
                        <a:cubicBezTo>
                          <a:pt x="3217333" y="761163"/>
                          <a:pt x="3554461" y="704206"/>
                          <a:pt x="3814618" y="633394"/>
                        </a:cubicBezTo>
                        <a:cubicBezTo>
                          <a:pt x="4074775" y="562582"/>
                          <a:pt x="4328775" y="319357"/>
                          <a:pt x="4590472" y="291648"/>
                        </a:cubicBezTo>
                        <a:cubicBezTo>
                          <a:pt x="4852169" y="263939"/>
                          <a:pt x="5118484" y="365539"/>
                          <a:pt x="5384800" y="467139"/>
                        </a:cubicBezTo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07130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607466" y="168670"/>
            <a:ext cx="11311632" cy="1535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4400" b="1" dirty="0"/>
              <a:t>Hvad er nyt?</a:t>
            </a:r>
          </a:p>
          <a:p>
            <a:endParaRPr lang="da-DK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Alt samlet ét sted</a:t>
            </a:r>
          </a:p>
          <a:p>
            <a:endParaRPr lang="da-DK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Mere tilgængelig registrering for leder, AMR og medarbejdere </a:t>
            </a:r>
          </a:p>
          <a:p>
            <a:endParaRPr lang="da-DK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Rapporter og statistik</a:t>
            </a:r>
          </a:p>
          <a:p>
            <a:endParaRPr lang="da-DK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2800" dirty="0"/>
              <a:t>Nemmere adgang til historik – forebyggende arbejde og læring</a:t>
            </a:r>
          </a:p>
          <a:p>
            <a:endParaRPr lang="da-DK" sz="2800" b="1" dirty="0"/>
          </a:p>
          <a:p>
            <a:endParaRPr lang="da-DK" sz="2800" b="1" dirty="0"/>
          </a:p>
          <a:p>
            <a:r>
              <a:rPr lang="da-DK" sz="3200" b="1" dirty="0"/>
              <a:t> </a:t>
            </a:r>
          </a:p>
          <a:p>
            <a:r>
              <a:rPr lang="da-DK" sz="3200" b="1" dirty="0"/>
              <a:t> </a:t>
            </a:r>
          </a:p>
          <a:p>
            <a:endParaRPr lang="da-DK" sz="3200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</p:txBody>
      </p:sp>
    </p:spTree>
    <p:extLst>
      <p:ext uri="{BB962C8B-B14F-4D97-AF65-F5344CB8AC3E}">
        <p14:creationId xmlns:p14="http://schemas.microsoft.com/office/powerpoint/2010/main" val="2814602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DF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150990" y="309435"/>
            <a:ext cx="11646195" cy="9818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1" dirty="0"/>
              <a:t>Der er 3 roller i SafetyNet: </a:t>
            </a:r>
          </a:p>
          <a:p>
            <a:r>
              <a:rPr lang="da-DK" sz="4400" b="1" dirty="0"/>
              <a:t> </a:t>
            </a:r>
          </a:p>
          <a:p>
            <a:endParaRPr lang="da-DK" sz="3200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</p:txBody>
      </p:sp>
      <p:graphicFrame>
        <p:nvGraphicFramePr>
          <p:cNvPr id="3" name="Tabel 8">
            <a:extLst>
              <a:ext uri="{FF2B5EF4-FFF2-40B4-BE49-F238E27FC236}">
                <a16:creationId xmlns:a16="http://schemas.microsoft.com/office/drawing/2014/main" id="{820318E6-BED4-4FE4-8FBC-8E49BB0D4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636714"/>
              </p:ext>
            </p:extLst>
          </p:nvPr>
        </p:nvGraphicFramePr>
        <p:xfrm>
          <a:off x="227895" y="1639530"/>
          <a:ext cx="10957555" cy="3747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514">
                  <a:extLst>
                    <a:ext uri="{9D8B030D-6E8A-4147-A177-3AD203B41FA5}">
                      <a16:colId xmlns:a16="http://schemas.microsoft.com/office/drawing/2014/main" val="3628143751"/>
                    </a:ext>
                  </a:extLst>
                </a:gridCol>
                <a:gridCol w="3524969">
                  <a:extLst>
                    <a:ext uri="{9D8B030D-6E8A-4147-A177-3AD203B41FA5}">
                      <a16:colId xmlns:a16="http://schemas.microsoft.com/office/drawing/2014/main" val="4027666301"/>
                    </a:ext>
                  </a:extLst>
                </a:gridCol>
                <a:gridCol w="3488072">
                  <a:extLst>
                    <a:ext uri="{9D8B030D-6E8A-4147-A177-3AD203B41FA5}">
                      <a16:colId xmlns:a16="http://schemas.microsoft.com/office/drawing/2014/main" val="80183424"/>
                    </a:ext>
                  </a:extLst>
                </a:gridCol>
              </a:tblGrid>
              <a:tr h="429093">
                <a:tc>
                  <a:txBody>
                    <a:bodyPr/>
                    <a:lstStyle/>
                    <a:p>
                      <a:r>
                        <a:rPr lang="da-DK" sz="2400" baseline="0" dirty="0">
                          <a:solidFill>
                            <a:schemeClr val="tx1"/>
                          </a:solidFill>
                        </a:rPr>
                        <a:t>Leder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400" baseline="0" dirty="0">
                          <a:solidFill>
                            <a:schemeClr val="tx1"/>
                          </a:solidFill>
                        </a:rPr>
                        <a:t>AMR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400" baseline="0" dirty="0">
                          <a:solidFill>
                            <a:schemeClr val="tx1"/>
                          </a:solidFill>
                        </a:rPr>
                        <a:t>Medarbejder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733204"/>
                  </a:ext>
                </a:extLst>
              </a:tr>
              <a:tr h="3290187">
                <a:tc>
                  <a:txBody>
                    <a:bodyPr/>
                    <a:lstStyle/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registrere og redigere registreringer i egen afdeling og evt. underafdelinger</a:t>
                      </a: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oprette og uddelegere handlingsplan</a:t>
                      </a: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generere rapporter</a:t>
                      </a: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registrere og redigere registreringer i egen afdeling</a:t>
                      </a: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oprette og uddelegere handlingsplan</a:t>
                      </a: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generere rapporter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registrere egne hændelser via APP og computer</a:t>
                      </a: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se egne registreringer</a:t>
                      </a:r>
                    </a:p>
                    <a:p>
                      <a:endParaRPr lang="da-DK" sz="20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a-DK" sz="2000" baseline="0" dirty="0">
                          <a:solidFill>
                            <a:schemeClr val="tx1"/>
                          </a:solidFill>
                        </a:rPr>
                        <a:t>Kan se afdelingens handlingsplaner og tildeles tovholder-rolle på én eller flere handlinger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23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091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D02D32A1-7E2F-D44C-E2C8-3429A7CC12F5}"/>
              </a:ext>
            </a:extLst>
          </p:cNvPr>
          <p:cNvSpPr txBox="1"/>
          <p:nvPr/>
        </p:nvSpPr>
        <p:spPr>
          <a:xfrm>
            <a:off x="607466" y="261185"/>
            <a:ext cx="11311632" cy="115723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3200" b="1" dirty="0"/>
              <a:t>Hvornår og hvordan bruger du SafetyNet?</a:t>
            </a:r>
          </a:p>
          <a:p>
            <a:endParaRPr lang="da-DK" sz="3200" dirty="0"/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rgbClr val="314A5C"/>
                </a:solidFill>
                <a:latin typeface="Arial" panose="020B0604020202020204" pitchFamily="34" charset="0"/>
              </a:rPr>
              <a:t>Som medarbejder</a:t>
            </a:r>
            <a:r>
              <a:rPr lang="da-DK" sz="2400" b="0" i="0" u="none" strike="noStrike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 skal du benytte SafetyNet, hvis du er udsat for hændelser i forbindelse med udførelsen af dit arbejde i Jammerbugt Kommune, dvs. hvis du er udsat for en arbejdsulykke eller arbejdsrelateret vold, trusler og psykiske belastninger</a:t>
            </a:r>
            <a:r>
              <a:rPr lang="en-US" sz="2400" b="0" i="0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algn="l" rtl="0" fontAlgn="base"/>
            <a:endParaRPr lang="da-DK" sz="2400" b="0" i="0" dirty="0">
              <a:solidFill>
                <a:srgbClr val="314A5C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rgbClr val="314A5C"/>
                </a:solidFill>
                <a:latin typeface="Arial" panose="020B0604020202020204" pitchFamily="34" charset="0"/>
              </a:rPr>
              <a:t>Din le</a:t>
            </a:r>
            <a:r>
              <a:rPr lang="da-DK" sz="2400" b="0" i="0" u="none" strike="noStrike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der og din </a:t>
            </a:r>
            <a:r>
              <a:rPr lang="da-DK" sz="2400" dirty="0">
                <a:solidFill>
                  <a:srgbClr val="314A5C"/>
                </a:solidFill>
                <a:latin typeface="Arial" panose="020B0604020202020204" pitchFamily="34" charset="0"/>
              </a:rPr>
              <a:t>arbejdsmiljørepræsentant </a:t>
            </a:r>
            <a:r>
              <a:rPr lang="da-DK" sz="2400" b="0" i="0" u="none" strike="noStrike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kan trække statistik på hændelser. </a:t>
            </a:r>
            <a:br>
              <a:rPr lang="da-DK" sz="2400" b="0" i="0" u="none" strike="noStrike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</a:br>
            <a:r>
              <a:rPr lang="da-DK" sz="2400" b="0" i="0" u="none" strike="noStrike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Data anonymiseres, hvis det sendes ud</a:t>
            </a:r>
          </a:p>
          <a:p>
            <a:pPr algn="l" rtl="0" fontAlgn="base"/>
            <a:r>
              <a:rPr lang="da-DK" sz="1800" b="0" i="0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​</a:t>
            </a:r>
            <a:endParaRPr lang="da-DK" sz="2400" b="0" i="0" dirty="0">
              <a:solidFill>
                <a:srgbClr val="314A5C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da-DK" sz="2400" b="0" i="0" u="none" strike="noStrike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Du kan altid tilgå din egen hændelseshistorik via en computer</a:t>
            </a:r>
            <a:r>
              <a:rPr lang="en-US" sz="2400" b="0" i="0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</p:txBody>
      </p:sp>
    </p:spTree>
    <p:extLst>
      <p:ext uri="{BB962C8B-B14F-4D97-AF65-F5344CB8AC3E}">
        <p14:creationId xmlns:p14="http://schemas.microsoft.com/office/powerpoint/2010/main" val="2966188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D02D32A1-7E2F-D44C-E2C8-3429A7CC12F5}"/>
              </a:ext>
            </a:extLst>
          </p:cNvPr>
          <p:cNvSpPr txBox="1"/>
          <p:nvPr/>
        </p:nvSpPr>
        <p:spPr>
          <a:xfrm>
            <a:off x="607466" y="261185"/>
            <a:ext cx="11311632" cy="1271117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3200" b="1" dirty="0"/>
              <a:t>Hvordan tilgås SafetyNet?</a:t>
            </a:r>
          </a:p>
          <a:p>
            <a:pPr algn="l" rtl="0" fontAlgn="base"/>
            <a:br>
              <a:rPr lang="da-DK" sz="1800" b="0" i="0" dirty="0">
                <a:solidFill>
                  <a:srgbClr val="314A5C"/>
                </a:solidFill>
                <a:effectLst/>
                <a:latin typeface="Calibri" panose="020F0502020204030204" pitchFamily="34" charset="0"/>
              </a:rPr>
            </a:br>
            <a:r>
              <a:rPr lang="da-DK" sz="1800" b="0" i="0" dirty="0">
                <a:solidFill>
                  <a:srgbClr val="314A5C"/>
                </a:solidFill>
                <a:effectLst/>
                <a:latin typeface="Arial" panose="020B0604020202020204" pitchFamily="34" charset="0"/>
              </a:rPr>
              <a:t>​</a:t>
            </a:r>
            <a:r>
              <a:rPr lang="da-DK" sz="2000" b="1" i="0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APP-løsning </a:t>
            </a:r>
            <a:r>
              <a:rPr lang="en-US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000" b="0" i="0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App-løsningen kan downloades til smartphone og tablet</a:t>
            </a:r>
            <a:r>
              <a:rPr lang="en-US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</a:t>
            </a:r>
            <a:endParaRPr lang="da-DK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000" b="1" i="0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Computer-adgang</a:t>
            </a:r>
            <a:r>
              <a:rPr lang="en-US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000" b="0" i="0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SafetyNet kan tilgås fra en computer </a:t>
            </a:r>
            <a:r>
              <a:rPr lang="en-US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algn="l" rtl="0" fontAlgn="base"/>
            <a:endParaRPr lang="en-US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l" rtl="0" fontAlgn="base"/>
            <a:r>
              <a:rPr lang="en-US" sz="2000">
                <a:solidFill>
                  <a:schemeClr val="tx2"/>
                </a:solidFill>
                <a:latin typeface="Arial" panose="020B0604020202020204" pitchFamily="34" charset="0"/>
              </a:rPr>
              <a:t>Læs </a:t>
            </a:r>
            <a:r>
              <a:rPr lang="en-US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på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</a:rPr>
              <a:t> TRYK </a:t>
            </a:r>
            <a:r>
              <a:rPr lang="en-US" sz="2000" dirty="0">
                <a:solidFill>
                  <a:srgbClr val="5A9BBC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</a:t>
            </a:r>
            <a:r>
              <a:rPr lang="en-US" sz="2000" dirty="0" err="1">
                <a:solidFill>
                  <a:srgbClr val="5A9BBC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Vejledning</a:t>
            </a:r>
            <a:r>
              <a:rPr lang="en-US" sz="2000" dirty="0">
                <a:solidFill>
                  <a:srgbClr val="5A9BBC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dirty="0" err="1">
                <a:solidFill>
                  <a:srgbClr val="5A9BBC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til</a:t>
            </a:r>
            <a:r>
              <a:rPr lang="en-US" sz="2000" dirty="0">
                <a:solidFill>
                  <a:srgbClr val="5A9BBC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dirty="0" err="1">
                <a:solidFill>
                  <a:srgbClr val="5A9BBC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medarbejdere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”</a:t>
            </a:r>
            <a:r>
              <a:rPr lang="da-DK" sz="2000" dirty="0">
                <a:solidFill>
                  <a:schemeClr val="tx2"/>
                </a:solidFill>
              </a:rPr>
              <a:t> </a:t>
            </a:r>
            <a:r>
              <a:rPr lang="da-DK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​hvordan du tilgår </a:t>
            </a:r>
            <a:r>
              <a:rPr lang="da-DK" sz="2000" dirty="0">
                <a:solidFill>
                  <a:schemeClr val="tx2"/>
                </a:solidFill>
                <a:latin typeface="Arial" panose="020B0604020202020204" pitchFamily="34" charset="0"/>
              </a:rPr>
              <a:t>S</a:t>
            </a:r>
            <a:r>
              <a:rPr lang="da-DK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afetyNet. </a:t>
            </a:r>
          </a:p>
          <a:p>
            <a:pPr algn="l" rtl="0" fontAlgn="base"/>
            <a:endParaRPr lang="da-DK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000" b="1" i="1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OBS</a:t>
            </a:r>
          </a:p>
          <a:p>
            <a:pPr algn="l" rtl="0" fontAlgn="base"/>
            <a:r>
              <a:rPr lang="da-DK" sz="2000" b="0" i="1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Hvis du som medarbejder hverken har adgang til computer, tablet eller smartphone, skal du aftale din arbejdsgang nærmere med din leder og/eller AMR. </a:t>
            </a:r>
            <a:r>
              <a:rPr lang="en-US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0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​</a:t>
            </a:r>
            <a:endParaRPr lang="da-DK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000" b="0" i="1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Du kan finde vejledninger til hvordan du tilgår SafetyNet på TRYK. Hvis du ikke har adgang til TRYK, kan din leder eller AMR hjælpe dig med at hente vejledningerne. </a:t>
            </a:r>
            <a:endParaRPr lang="en-US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endParaRPr lang="da-DK" sz="24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  <a:p>
            <a:pPr marL="0" indent="0">
              <a:buNone/>
            </a:pPr>
            <a:endParaRPr lang="da-DK" sz="3200" b="1" dirty="0"/>
          </a:p>
        </p:txBody>
      </p:sp>
    </p:spTree>
    <p:extLst>
      <p:ext uri="{BB962C8B-B14F-4D97-AF65-F5344CB8AC3E}">
        <p14:creationId xmlns:p14="http://schemas.microsoft.com/office/powerpoint/2010/main" val="1001287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Jammerbugt tema">
  <a:themeElements>
    <a:clrScheme name="Jammerbugt">
      <a:dk1>
        <a:srgbClr val="314A5C"/>
      </a:dk1>
      <a:lt1>
        <a:srgbClr val="FFFFFF"/>
      </a:lt1>
      <a:dk2>
        <a:srgbClr val="314A5C"/>
      </a:dk2>
      <a:lt2>
        <a:srgbClr val="D0DFE8"/>
      </a:lt2>
      <a:accent1>
        <a:srgbClr val="61666B"/>
      </a:accent1>
      <a:accent2>
        <a:srgbClr val="849F7A"/>
      </a:accent2>
      <a:accent3>
        <a:srgbClr val="B7CFB0"/>
      </a:accent3>
      <a:accent4>
        <a:srgbClr val="F6E12F"/>
      </a:accent4>
      <a:accent5>
        <a:srgbClr val="E9530E"/>
      </a:accent5>
      <a:accent6>
        <a:srgbClr val="4B2713"/>
      </a:accent6>
      <a:hlink>
        <a:srgbClr val="5A9BBC"/>
      </a:hlink>
      <a:folHlink>
        <a:srgbClr val="61666B"/>
      </a:folHlink>
    </a:clrScheme>
    <a:fontScheme name="Jammerbugt tek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esentation-med-farve-bokse-og-grafik  -  Skrivebeskyttet" id="{C4D5EF14-B610-47A8-8C19-46DC1F405D6C}" vid="{E715C96D-91C7-4886-A74E-507D0FCB7EC2}"/>
    </a:ext>
  </a:extLst>
</a:theme>
</file>

<file path=ppt/theme/theme2.xml><?xml version="1.0" encoding="utf-8"?>
<a:theme xmlns:a="http://schemas.openxmlformats.org/drawingml/2006/main" name="1_Jammerbugt tema">
  <a:themeElements>
    <a:clrScheme name="Jammerbugt">
      <a:dk1>
        <a:srgbClr val="314A5C"/>
      </a:dk1>
      <a:lt1>
        <a:srgbClr val="FFFFFF"/>
      </a:lt1>
      <a:dk2>
        <a:srgbClr val="314A5C"/>
      </a:dk2>
      <a:lt2>
        <a:srgbClr val="D0DFE8"/>
      </a:lt2>
      <a:accent1>
        <a:srgbClr val="61666B"/>
      </a:accent1>
      <a:accent2>
        <a:srgbClr val="849F7A"/>
      </a:accent2>
      <a:accent3>
        <a:srgbClr val="B7CFB0"/>
      </a:accent3>
      <a:accent4>
        <a:srgbClr val="F6E12F"/>
      </a:accent4>
      <a:accent5>
        <a:srgbClr val="E9530E"/>
      </a:accent5>
      <a:accent6>
        <a:srgbClr val="4B2713"/>
      </a:accent6>
      <a:hlink>
        <a:srgbClr val="5A9BBC"/>
      </a:hlink>
      <a:folHlink>
        <a:srgbClr val="61666B"/>
      </a:folHlink>
    </a:clrScheme>
    <a:fontScheme name="Jammerbugt tek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 - Farve og grafik" id="{34E1B4A7-FFBB-4DA8-B9C3-F498BDDAB82E}" vid="{DE431D51-8CB4-433A-8D15-644CEDF50207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01782681B1E04480A0377685298086" ma:contentTypeVersion="6" ma:contentTypeDescription="Opret et nyt dokument." ma:contentTypeScope="" ma:versionID="f2daee1414832ec6b7f5061bc4923520">
  <xsd:schema xmlns:xsd="http://www.w3.org/2001/XMLSchema" xmlns:xs="http://www.w3.org/2001/XMLSchema" xmlns:p="http://schemas.microsoft.com/office/2006/metadata/properties" xmlns:ns2="1dd1d12c-651e-481d-b3c1-b59a93390a4b" xmlns:ns3="97b3eba8-033d-48de-a54a-2a19b60c41ff" targetNamespace="http://schemas.microsoft.com/office/2006/metadata/properties" ma:root="true" ma:fieldsID="8ef2a73782e2d7bc04da4d51f1674022" ns2:_="" ns3:_="">
    <xsd:import namespace="1dd1d12c-651e-481d-b3c1-b59a93390a4b"/>
    <xsd:import namespace="97b3eba8-033d-48de-a54a-2a19b60c41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d1d12c-651e-481d-b3c1-b59a93390a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b3eba8-033d-48de-a54a-2a19b60c41f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F3353-883A-4AA7-901D-81AC971844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32E6F1-6C51-4449-8DB7-500F238BF9CC}">
  <ds:schemaRefs>
    <ds:schemaRef ds:uri="97b3eba8-033d-48de-a54a-2a19b60c41ff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1dd1d12c-651e-481d-b3c1-b59a93390a4b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C03F269-0867-4013-A062-AC6F0F9132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d1d12c-651e-481d-b3c1-b59a93390a4b"/>
    <ds:schemaRef ds:uri="97b3eba8-033d-48de-a54a-2a19b60c41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447</Words>
  <Application>Microsoft Office PowerPoint</Application>
  <PresentationFormat>Widescreen</PresentationFormat>
  <Paragraphs>178</Paragraphs>
  <Slides>8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Segoe UI</vt:lpstr>
      <vt:lpstr>Jammerbugt tema</vt:lpstr>
      <vt:lpstr>1_Jammerbugt tema</vt:lpstr>
      <vt:lpstr> SafetyNet Registrering og håndtering af hændelser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Rikke Krogsgaard Eriksen</dc:creator>
  <cp:lastModifiedBy>Rikke Krogsgaard Eriksen</cp:lastModifiedBy>
  <cp:revision>297</cp:revision>
  <cp:lastPrinted>2022-09-19T10:53:21Z</cp:lastPrinted>
  <dcterms:created xsi:type="dcterms:W3CDTF">2021-08-16T11:20:24Z</dcterms:created>
  <dcterms:modified xsi:type="dcterms:W3CDTF">2023-08-15T13:32:30Z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0x0101009101782681B1E04480A0377685298086</vt:lpwstr>
  </property>
</Properties>
</file>