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64" r:id="rId2"/>
    <p:sldId id="282" r:id="rId3"/>
    <p:sldId id="266" r:id="rId4"/>
    <p:sldId id="313" r:id="rId5"/>
    <p:sldId id="310" r:id="rId6"/>
    <p:sldId id="285" r:id="rId7"/>
    <p:sldId id="292" r:id="rId8"/>
    <p:sldId id="293" r:id="rId9"/>
    <p:sldId id="294" r:id="rId10"/>
    <p:sldId id="299" r:id="rId11"/>
  </p:sldIdLst>
  <p:sldSz cx="12192000" cy="6858000"/>
  <p:notesSz cx="6797675" cy="9926638"/>
  <p:embeddedFontLst>
    <p:embeddedFont>
      <p:font typeface="Calibri" panose="020F0502020204030204" pitchFamily="34" charset="0"/>
      <p:regular r:id="rId14"/>
      <p:bold r:id="rId15"/>
      <p:italic r:id="rId16"/>
      <p:boldItalic r:id="rId1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27A58"/>
    <a:srgbClr val="537748"/>
    <a:srgbClr val="E9580E"/>
    <a:srgbClr val="D3BD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83275" autoAdjust="0"/>
  </p:normalViewPr>
  <p:slideViewPr>
    <p:cSldViewPr snapToGrid="0">
      <p:cViewPr varScale="1">
        <p:scale>
          <a:sx n="95" d="100"/>
          <a:sy n="95" d="100"/>
        </p:scale>
        <p:origin x="151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64A19-7AD4-4DDC-8C2C-6574E0B670B0}" type="doc">
      <dgm:prSet loTypeId="urn:microsoft.com/office/officeart/2009/3/layout/StepUpProcess" loCatId="process" qsTypeId="urn:microsoft.com/office/officeart/2005/8/quickstyle/simple1" qsCatId="simple" csTypeId="urn:microsoft.com/office/officeart/2005/8/colors/accent3_2" csCatId="accent3" phldr="1"/>
      <dgm:spPr/>
      <dgm:t>
        <a:bodyPr/>
        <a:lstStyle/>
        <a:p>
          <a:endParaRPr lang="da-DK"/>
        </a:p>
      </dgm:t>
    </dgm:pt>
    <dgm:pt modelId="{F815B214-D88F-404A-93E1-110A750FB8DA}">
      <dgm:prSet phldrT="[Tekst]" custT="1"/>
      <dgm:spPr/>
      <dgm:t>
        <a:bodyPr/>
        <a:lstStyle/>
        <a:p>
          <a:r>
            <a:rPr lang="da-DK" sz="1600" b="0" dirty="0"/>
            <a:t>Evaluering i Fag-MED, Forvaltnings-MED henholdsvis Hovedudvalget</a:t>
          </a:r>
        </a:p>
      </dgm:t>
    </dgm:pt>
    <dgm:pt modelId="{87CF230B-720D-4AEB-83E3-72306EFD145E}" type="parTrans" cxnId="{1CBF4AAE-9136-483B-BC08-AAD2C03B6EA1}">
      <dgm:prSet/>
      <dgm:spPr/>
      <dgm:t>
        <a:bodyPr/>
        <a:lstStyle/>
        <a:p>
          <a:endParaRPr lang="da-DK"/>
        </a:p>
      </dgm:t>
    </dgm:pt>
    <dgm:pt modelId="{53124603-CF7D-42F6-A757-3942C72DB6AC}" type="sibTrans" cxnId="{1CBF4AAE-9136-483B-BC08-AAD2C03B6EA1}">
      <dgm:prSet/>
      <dgm:spPr/>
      <dgm:t>
        <a:bodyPr/>
        <a:lstStyle/>
        <a:p>
          <a:endParaRPr lang="da-DK"/>
        </a:p>
      </dgm:t>
    </dgm:pt>
    <dgm:pt modelId="{23DB303B-5C04-45B6-B0B4-C82ECC4602D1}">
      <dgm:prSet phldrT="[Tekst]" custT="1"/>
      <dgm:spPr/>
      <dgm:t>
        <a:bodyPr/>
        <a:lstStyle/>
        <a:p>
          <a:r>
            <a:rPr lang="da-DK" sz="1600" b="0" dirty="0"/>
            <a:t>Kickoff Seminarer for ledere og arbejdsmiljøgrupperne</a:t>
          </a:r>
        </a:p>
        <a:p>
          <a:r>
            <a:rPr lang="da-DK" sz="1600" b="0" dirty="0"/>
            <a:t>Valg af lokal metode. Opgaven dagsordensættes lokalt.</a:t>
          </a:r>
        </a:p>
      </dgm:t>
    </dgm:pt>
    <dgm:pt modelId="{E4206AE4-A1F3-4EFA-A0EE-0A665DC3FB89}" type="parTrans" cxnId="{9718C969-38BE-43DA-BB65-27BF0EFB3044}">
      <dgm:prSet/>
      <dgm:spPr/>
      <dgm:t>
        <a:bodyPr/>
        <a:lstStyle/>
        <a:p>
          <a:endParaRPr lang="da-DK"/>
        </a:p>
      </dgm:t>
    </dgm:pt>
    <dgm:pt modelId="{6F9501D9-B2CC-46C8-BA90-295BC7D461E5}" type="sibTrans" cxnId="{9718C969-38BE-43DA-BB65-27BF0EFB3044}">
      <dgm:prSet/>
      <dgm:spPr/>
      <dgm:t>
        <a:bodyPr/>
        <a:lstStyle/>
        <a:p>
          <a:endParaRPr lang="da-DK"/>
        </a:p>
      </dgm:t>
    </dgm:pt>
    <dgm:pt modelId="{2B1527B2-8AD3-42EF-971D-72D271CCD7D5}">
      <dgm:prSet phldrT="[Tekst]" custT="1"/>
      <dgm:spPr/>
      <dgm:t>
        <a:bodyPr/>
        <a:lstStyle/>
        <a:p>
          <a:r>
            <a:rPr lang="da-DK" sz="1600" b="0" dirty="0"/>
            <a:t>Opgaven dagsordensættes lokalt. Afvikling af undersøgelser.</a:t>
          </a:r>
          <a:br>
            <a:rPr lang="da-DK" sz="1600" b="0" dirty="0"/>
          </a:br>
          <a:r>
            <a:rPr lang="da-DK" sz="1600" b="0" dirty="0"/>
            <a:t>Opfølgning på undersøgelser</a:t>
          </a:r>
        </a:p>
        <a:p>
          <a:r>
            <a:rPr lang="da-DK" sz="1600" b="0" dirty="0"/>
            <a:t>Prioritering af indsatser.</a:t>
          </a:r>
          <a:br>
            <a:rPr lang="da-DK" sz="1600" b="0" dirty="0"/>
          </a:br>
          <a:r>
            <a:rPr lang="da-DK" sz="1600" b="0" dirty="0"/>
            <a:t>Udarbejdelse af handlingsplaner lokalt. </a:t>
          </a:r>
        </a:p>
        <a:p>
          <a:r>
            <a:rPr lang="da-DK" sz="1600" b="0" dirty="0"/>
            <a:t>Arbejde med lokale indsatser.</a:t>
          </a:r>
        </a:p>
      </dgm:t>
    </dgm:pt>
    <dgm:pt modelId="{111A1C4C-26F8-41AA-93C2-38BAC791591E}" type="parTrans" cxnId="{7A635BAB-6C02-4CE5-AD43-258AE59C82C5}">
      <dgm:prSet/>
      <dgm:spPr/>
      <dgm:t>
        <a:bodyPr/>
        <a:lstStyle/>
        <a:p>
          <a:endParaRPr lang="da-DK"/>
        </a:p>
      </dgm:t>
    </dgm:pt>
    <dgm:pt modelId="{FA0CEC41-EDEF-4BDD-9653-7E678CF4A826}" type="sibTrans" cxnId="{7A635BAB-6C02-4CE5-AD43-258AE59C82C5}">
      <dgm:prSet/>
      <dgm:spPr/>
      <dgm:t>
        <a:bodyPr/>
        <a:lstStyle/>
        <a:p>
          <a:endParaRPr lang="da-DK"/>
        </a:p>
      </dgm:t>
    </dgm:pt>
    <dgm:pt modelId="{4189177B-B93B-4495-8C88-1911BC13A1D9}">
      <dgm:prSet phldrT="[Tekst]" custT="1"/>
      <dgm:spPr/>
      <dgm:t>
        <a:bodyPr/>
        <a:lstStyle/>
        <a:p>
          <a:r>
            <a:rPr lang="da-DK" sz="1600" b="0" dirty="0"/>
            <a:t>Forberedelse af behandling  og evaluering i lokale MED-udvalg/Personale-møder med MED-status</a:t>
          </a:r>
        </a:p>
      </dgm:t>
    </dgm:pt>
    <dgm:pt modelId="{3BB7B7BA-3E5A-4388-B31D-92D5B2944830}" type="parTrans" cxnId="{A31642B1-1B3F-4C55-9376-AB2BF0BCB573}">
      <dgm:prSet/>
      <dgm:spPr/>
      <dgm:t>
        <a:bodyPr/>
        <a:lstStyle/>
        <a:p>
          <a:endParaRPr lang="da-DK"/>
        </a:p>
      </dgm:t>
    </dgm:pt>
    <dgm:pt modelId="{5CB92456-9455-43B5-9F24-FCB8CDB8DD39}" type="sibTrans" cxnId="{A31642B1-1B3F-4C55-9376-AB2BF0BCB573}">
      <dgm:prSet/>
      <dgm:spPr/>
      <dgm:t>
        <a:bodyPr/>
        <a:lstStyle/>
        <a:p>
          <a:endParaRPr lang="da-DK"/>
        </a:p>
      </dgm:t>
    </dgm:pt>
    <dgm:pt modelId="{9D6D2B42-B78B-471E-A433-921B43CC45B1}">
      <dgm:prSet phldrT="[Tekst]" custT="1"/>
      <dgm:spPr/>
      <dgm:t>
        <a:bodyPr/>
        <a:lstStyle/>
        <a:p>
          <a:r>
            <a:rPr lang="da-DK" sz="1600" b="0" dirty="0"/>
            <a:t>Behandling i lokale MED-udvalg/Personale-møder med MED-status</a:t>
          </a:r>
          <a:br>
            <a:rPr lang="da-DK" sz="1600" b="0" dirty="0"/>
          </a:br>
          <a:r>
            <a:rPr lang="da-DK" sz="1600" b="0" dirty="0"/>
            <a:t>Lokal forberedelse af evaluering i Fag-MED, Forvaltnings-MED henholdsvis Hovedudvalget</a:t>
          </a:r>
        </a:p>
      </dgm:t>
    </dgm:pt>
    <dgm:pt modelId="{9593A007-2F72-4870-AE1C-760983893938}" type="parTrans" cxnId="{47DBE83F-0570-4FF2-9682-07C67039824B}">
      <dgm:prSet/>
      <dgm:spPr/>
      <dgm:t>
        <a:bodyPr/>
        <a:lstStyle/>
        <a:p>
          <a:endParaRPr lang="da-DK"/>
        </a:p>
      </dgm:t>
    </dgm:pt>
    <dgm:pt modelId="{EF84E6AB-C220-449A-A7D3-9B47BA89AF56}" type="sibTrans" cxnId="{47DBE83F-0570-4FF2-9682-07C67039824B}">
      <dgm:prSet/>
      <dgm:spPr/>
      <dgm:t>
        <a:bodyPr/>
        <a:lstStyle/>
        <a:p>
          <a:endParaRPr lang="da-DK"/>
        </a:p>
      </dgm:t>
    </dgm:pt>
    <dgm:pt modelId="{62C0B5AF-2F97-4B29-BA48-FEFAA073586C}" type="pres">
      <dgm:prSet presAssocID="{8CD64A19-7AD4-4DDC-8C2C-6574E0B670B0}" presName="rootnode" presStyleCnt="0">
        <dgm:presLayoutVars>
          <dgm:chMax/>
          <dgm:chPref/>
          <dgm:dir/>
          <dgm:animLvl val="lvl"/>
        </dgm:presLayoutVars>
      </dgm:prSet>
      <dgm:spPr/>
    </dgm:pt>
    <dgm:pt modelId="{8406F0F0-E84F-4A49-9A3A-73200E9AC9F0}" type="pres">
      <dgm:prSet presAssocID="{23DB303B-5C04-45B6-B0B4-C82ECC4602D1}" presName="composite" presStyleCnt="0"/>
      <dgm:spPr/>
    </dgm:pt>
    <dgm:pt modelId="{1370CC36-09BB-4B95-8FFA-805E3A4FC540}" type="pres">
      <dgm:prSet presAssocID="{23DB303B-5C04-45B6-B0B4-C82ECC4602D1}" presName="LShape" presStyleLbl="alignNode1" presStyleIdx="0" presStyleCnt="9"/>
      <dgm:spPr/>
    </dgm:pt>
    <dgm:pt modelId="{F2578C99-6316-4A9B-8E3B-AD87313BEDA3}" type="pres">
      <dgm:prSet presAssocID="{23DB303B-5C04-45B6-B0B4-C82ECC4602D1}" presName="ParentText" presStyleLbl="revTx" presStyleIdx="0" presStyleCnt="5" custScaleX="114516" custLinFactNeighborX="8197">
        <dgm:presLayoutVars>
          <dgm:chMax val="0"/>
          <dgm:chPref val="0"/>
          <dgm:bulletEnabled val="1"/>
        </dgm:presLayoutVars>
      </dgm:prSet>
      <dgm:spPr/>
    </dgm:pt>
    <dgm:pt modelId="{653EABC6-C475-4609-8080-44DE8744BC23}" type="pres">
      <dgm:prSet presAssocID="{23DB303B-5C04-45B6-B0B4-C82ECC4602D1}" presName="Triangle" presStyleLbl="alignNode1" presStyleIdx="1" presStyleCnt="9"/>
      <dgm:spPr/>
    </dgm:pt>
    <dgm:pt modelId="{5789EF1A-EB73-48F9-B8CE-9D674536779B}" type="pres">
      <dgm:prSet presAssocID="{6F9501D9-B2CC-46C8-BA90-295BC7D461E5}" presName="sibTrans" presStyleCnt="0"/>
      <dgm:spPr/>
    </dgm:pt>
    <dgm:pt modelId="{D9754FE3-62EC-4A49-BDA6-14DD41EF1881}" type="pres">
      <dgm:prSet presAssocID="{6F9501D9-B2CC-46C8-BA90-295BC7D461E5}" presName="space" presStyleCnt="0"/>
      <dgm:spPr/>
    </dgm:pt>
    <dgm:pt modelId="{FBBA5B7C-1641-43BA-9453-5F9A94549459}" type="pres">
      <dgm:prSet presAssocID="{2B1527B2-8AD3-42EF-971D-72D271CCD7D5}" presName="composite" presStyleCnt="0"/>
      <dgm:spPr/>
    </dgm:pt>
    <dgm:pt modelId="{C7F7ADA0-A94A-4015-8200-5E6262286FB3}" type="pres">
      <dgm:prSet presAssocID="{2B1527B2-8AD3-42EF-971D-72D271CCD7D5}" presName="LShape" presStyleLbl="alignNode1" presStyleIdx="2" presStyleCnt="9" custScaleX="129918" custLinFactNeighborX="-6862" custLinFactNeighborY="-8677"/>
      <dgm:spPr/>
    </dgm:pt>
    <dgm:pt modelId="{17690BE5-DE24-4EE1-BE01-7E30D281CD3B}" type="pres">
      <dgm:prSet presAssocID="{2B1527B2-8AD3-42EF-971D-72D271CCD7D5}" presName="ParentText" presStyleLbl="revTx" presStyleIdx="1" presStyleCnt="5" custScaleX="129362" custLinFactNeighborX="-4881" custLinFactNeighborY="-3321">
        <dgm:presLayoutVars>
          <dgm:chMax val="0"/>
          <dgm:chPref val="0"/>
          <dgm:bulletEnabled val="1"/>
        </dgm:presLayoutVars>
      </dgm:prSet>
      <dgm:spPr/>
    </dgm:pt>
    <dgm:pt modelId="{04724C38-324E-4D6E-AC93-0DF037CF4AB1}" type="pres">
      <dgm:prSet presAssocID="{2B1527B2-8AD3-42EF-971D-72D271CCD7D5}" presName="Triangle" presStyleLbl="alignNode1" presStyleIdx="3" presStyleCnt="9" custLinFactNeighborX="45618" custLinFactNeighborY="-10371"/>
      <dgm:spPr/>
    </dgm:pt>
    <dgm:pt modelId="{BE1C5EC6-529E-4E30-A014-FF85FE3B8354}" type="pres">
      <dgm:prSet presAssocID="{FA0CEC41-EDEF-4BDD-9653-7E678CF4A826}" presName="sibTrans" presStyleCnt="0"/>
      <dgm:spPr/>
    </dgm:pt>
    <dgm:pt modelId="{D83CF8BC-F80F-4098-94FD-6E38AB8191A9}" type="pres">
      <dgm:prSet presAssocID="{FA0CEC41-EDEF-4BDD-9653-7E678CF4A826}" presName="space" presStyleCnt="0"/>
      <dgm:spPr/>
    </dgm:pt>
    <dgm:pt modelId="{18469034-015F-45DB-86AF-D9C9B789E707}" type="pres">
      <dgm:prSet presAssocID="{4189177B-B93B-4495-8C88-1911BC13A1D9}" presName="composite" presStyleCnt="0"/>
      <dgm:spPr/>
    </dgm:pt>
    <dgm:pt modelId="{91220D59-518A-43D0-A0FB-345AB012CD86}" type="pres">
      <dgm:prSet presAssocID="{4189177B-B93B-4495-8C88-1911BC13A1D9}" presName="LShape" presStyleLbl="alignNode1" presStyleIdx="4" presStyleCnt="9" custLinFactNeighborX="16061" custLinFactNeighborY="1538"/>
      <dgm:spPr/>
    </dgm:pt>
    <dgm:pt modelId="{DE3FF12D-BC54-4A52-9975-FADC9B621748}" type="pres">
      <dgm:prSet presAssocID="{4189177B-B93B-4495-8C88-1911BC13A1D9}" presName="ParentText" presStyleLbl="revTx" presStyleIdx="2" presStyleCnt="5" custLinFactNeighborX="18573" custLinFactNeighborY="1666">
        <dgm:presLayoutVars>
          <dgm:chMax val="0"/>
          <dgm:chPref val="0"/>
          <dgm:bulletEnabled val="1"/>
        </dgm:presLayoutVars>
      </dgm:prSet>
      <dgm:spPr/>
    </dgm:pt>
    <dgm:pt modelId="{4DE85DA6-E999-4A44-BD75-3E9DEE719781}" type="pres">
      <dgm:prSet presAssocID="{4189177B-B93B-4495-8C88-1911BC13A1D9}" presName="Triangle" presStyleLbl="alignNode1" presStyleIdx="5" presStyleCnt="9" custLinFactNeighborX="94287" custLinFactNeighborY="5425"/>
      <dgm:spPr/>
    </dgm:pt>
    <dgm:pt modelId="{03B4B930-10E1-4E30-8DEA-8838795556A5}" type="pres">
      <dgm:prSet presAssocID="{5CB92456-9455-43B5-9F24-FCB8CDB8DD39}" presName="sibTrans" presStyleCnt="0"/>
      <dgm:spPr/>
    </dgm:pt>
    <dgm:pt modelId="{7BA8424C-483D-4A78-8E83-DA232FB3D6D7}" type="pres">
      <dgm:prSet presAssocID="{5CB92456-9455-43B5-9F24-FCB8CDB8DD39}" presName="space" presStyleCnt="0"/>
      <dgm:spPr/>
    </dgm:pt>
    <dgm:pt modelId="{4DD94D6E-571A-43D4-A037-F158AFC39AB0}" type="pres">
      <dgm:prSet presAssocID="{9D6D2B42-B78B-471E-A433-921B43CC45B1}" presName="composite" presStyleCnt="0"/>
      <dgm:spPr/>
    </dgm:pt>
    <dgm:pt modelId="{1A1B182B-0EDF-490C-AFBE-AD692F512014}" type="pres">
      <dgm:prSet presAssocID="{9D6D2B42-B78B-471E-A433-921B43CC45B1}" presName="LShape" presStyleLbl="alignNode1" presStyleIdx="6" presStyleCnt="9" custLinFactNeighborX="9407"/>
      <dgm:spPr/>
    </dgm:pt>
    <dgm:pt modelId="{0222DFB9-271D-4C22-B26E-C6B29F28CD48}" type="pres">
      <dgm:prSet presAssocID="{9D6D2B42-B78B-471E-A433-921B43CC45B1}" presName="ParentText" presStyleLbl="revTx" presStyleIdx="3" presStyleCnt="5" custLinFactNeighborX="11166" custLinFactNeighborY="-1122">
        <dgm:presLayoutVars>
          <dgm:chMax val="0"/>
          <dgm:chPref val="0"/>
          <dgm:bulletEnabled val="1"/>
        </dgm:presLayoutVars>
      </dgm:prSet>
      <dgm:spPr/>
    </dgm:pt>
    <dgm:pt modelId="{4DA154E0-5231-4739-B757-919E3F28D5A7}" type="pres">
      <dgm:prSet presAssocID="{9D6D2B42-B78B-471E-A433-921B43CC45B1}" presName="Triangle" presStyleLbl="alignNode1" presStyleIdx="7" presStyleCnt="9" custLinFactNeighborX="55223"/>
      <dgm:spPr/>
    </dgm:pt>
    <dgm:pt modelId="{7B2EB736-816E-4918-B896-253CC90CE81C}" type="pres">
      <dgm:prSet presAssocID="{EF84E6AB-C220-449A-A7D3-9B47BA89AF56}" presName="sibTrans" presStyleCnt="0"/>
      <dgm:spPr/>
    </dgm:pt>
    <dgm:pt modelId="{6BFA8B29-8D32-43C7-BCAC-B809D9F2FFD8}" type="pres">
      <dgm:prSet presAssocID="{EF84E6AB-C220-449A-A7D3-9B47BA89AF56}" presName="space" presStyleCnt="0"/>
      <dgm:spPr/>
    </dgm:pt>
    <dgm:pt modelId="{C6483A1D-FFB4-4619-9EF9-C3C1DACB09A2}" type="pres">
      <dgm:prSet presAssocID="{F815B214-D88F-404A-93E1-110A750FB8DA}" presName="composite" presStyleCnt="0"/>
      <dgm:spPr/>
    </dgm:pt>
    <dgm:pt modelId="{4DAEA3BF-C2D8-4075-BB2B-248E61541514}" type="pres">
      <dgm:prSet presAssocID="{F815B214-D88F-404A-93E1-110A750FB8DA}" presName="LShape" presStyleLbl="alignNode1" presStyleIdx="8" presStyleCnt="9"/>
      <dgm:spPr/>
    </dgm:pt>
    <dgm:pt modelId="{D034C324-4644-4E30-89ED-166CB907B40F}" type="pres">
      <dgm:prSet presAssocID="{F815B214-D88F-404A-93E1-110A750FB8DA}" presName="ParentText" presStyleLbl="revTx" presStyleIdx="4" presStyleCnt="5">
        <dgm:presLayoutVars>
          <dgm:chMax val="0"/>
          <dgm:chPref val="0"/>
          <dgm:bulletEnabled val="1"/>
        </dgm:presLayoutVars>
      </dgm:prSet>
      <dgm:spPr/>
    </dgm:pt>
  </dgm:ptLst>
  <dgm:cxnLst>
    <dgm:cxn modelId="{BC54AB29-3B2E-4079-B4F1-753C32E7982C}" type="presOf" srcId="{9D6D2B42-B78B-471E-A433-921B43CC45B1}" destId="{0222DFB9-271D-4C22-B26E-C6B29F28CD48}" srcOrd="0" destOrd="0" presId="urn:microsoft.com/office/officeart/2009/3/layout/StepUpProcess"/>
    <dgm:cxn modelId="{36916A3D-9DB4-44D7-BEC0-AD7BFCEF9BBE}" type="presOf" srcId="{F815B214-D88F-404A-93E1-110A750FB8DA}" destId="{D034C324-4644-4E30-89ED-166CB907B40F}" srcOrd="0" destOrd="0" presId="urn:microsoft.com/office/officeart/2009/3/layout/StepUpProcess"/>
    <dgm:cxn modelId="{47DBE83F-0570-4FF2-9682-07C67039824B}" srcId="{8CD64A19-7AD4-4DDC-8C2C-6574E0B670B0}" destId="{9D6D2B42-B78B-471E-A433-921B43CC45B1}" srcOrd="3" destOrd="0" parTransId="{9593A007-2F72-4870-AE1C-760983893938}" sibTransId="{EF84E6AB-C220-449A-A7D3-9B47BA89AF56}"/>
    <dgm:cxn modelId="{9718C969-38BE-43DA-BB65-27BF0EFB3044}" srcId="{8CD64A19-7AD4-4DDC-8C2C-6574E0B670B0}" destId="{23DB303B-5C04-45B6-B0B4-C82ECC4602D1}" srcOrd="0" destOrd="0" parTransId="{E4206AE4-A1F3-4EFA-A0EE-0A665DC3FB89}" sibTransId="{6F9501D9-B2CC-46C8-BA90-295BC7D461E5}"/>
    <dgm:cxn modelId="{2447D249-33F5-40D6-93BE-176347F1E3F7}" type="presOf" srcId="{4189177B-B93B-4495-8C88-1911BC13A1D9}" destId="{DE3FF12D-BC54-4A52-9975-FADC9B621748}" srcOrd="0" destOrd="0" presId="urn:microsoft.com/office/officeart/2009/3/layout/StepUpProcess"/>
    <dgm:cxn modelId="{13A9BE6B-3123-46D5-BF7E-C116CCBAF30B}" type="presOf" srcId="{2B1527B2-8AD3-42EF-971D-72D271CCD7D5}" destId="{17690BE5-DE24-4EE1-BE01-7E30D281CD3B}" srcOrd="0" destOrd="0" presId="urn:microsoft.com/office/officeart/2009/3/layout/StepUpProcess"/>
    <dgm:cxn modelId="{7A635BAB-6C02-4CE5-AD43-258AE59C82C5}" srcId="{8CD64A19-7AD4-4DDC-8C2C-6574E0B670B0}" destId="{2B1527B2-8AD3-42EF-971D-72D271CCD7D5}" srcOrd="1" destOrd="0" parTransId="{111A1C4C-26F8-41AA-93C2-38BAC791591E}" sibTransId="{FA0CEC41-EDEF-4BDD-9653-7E678CF4A826}"/>
    <dgm:cxn modelId="{1CBF4AAE-9136-483B-BC08-AAD2C03B6EA1}" srcId="{8CD64A19-7AD4-4DDC-8C2C-6574E0B670B0}" destId="{F815B214-D88F-404A-93E1-110A750FB8DA}" srcOrd="4" destOrd="0" parTransId="{87CF230B-720D-4AEB-83E3-72306EFD145E}" sibTransId="{53124603-CF7D-42F6-A757-3942C72DB6AC}"/>
    <dgm:cxn modelId="{435749AF-8E5D-4D77-8D9A-AF6015DB3EC9}" type="presOf" srcId="{23DB303B-5C04-45B6-B0B4-C82ECC4602D1}" destId="{F2578C99-6316-4A9B-8E3B-AD87313BEDA3}" srcOrd="0" destOrd="0" presId="urn:microsoft.com/office/officeart/2009/3/layout/StepUpProcess"/>
    <dgm:cxn modelId="{A31642B1-1B3F-4C55-9376-AB2BF0BCB573}" srcId="{8CD64A19-7AD4-4DDC-8C2C-6574E0B670B0}" destId="{4189177B-B93B-4495-8C88-1911BC13A1D9}" srcOrd="2" destOrd="0" parTransId="{3BB7B7BA-3E5A-4388-B31D-92D5B2944830}" sibTransId="{5CB92456-9455-43B5-9F24-FCB8CDB8DD39}"/>
    <dgm:cxn modelId="{C2E8FCC9-E617-4330-A6BA-CD5878934C87}" type="presOf" srcId="{8CD64A19-7AD4-4DDC-8C2C-6574E0B670B0}" destId="{62C0B5AF-2F97-4B29-BA48-FEFAA073586C}" srcOrd="0" destOrd="0" presId="urn:microsoft.com/office/officeart/2009/3/layout/StepUpProcess"/>
    <dgm:cxn modelId="{DE9D14F7-1221-428B-B2BD-64FA1AA821BC}" type="presParOf" srcId="{62C0B5AF-2F97-4B29-BA48-FEFAA073586C}" destId="{8406F0F0-E84F-4A49-9A3A-73200E9AC9F0}" srcOrd="0" destOrd="0" presId="urn:microsoft.com/office/officeart/2009/3/layout/StepUpProcess"/>
    <dgm:cxn modelId="{970716D0-26E3-40B7-8B79-527FAB1A9581}" type="presParOf" srcId="{8406F0F0-E84F-4A49-9A3A-73200E9AC9F0}" destId="{1370CC36-09BB-4B95-8FFA-805E3A4FC540}" srcOrd="0" destOrd="0" presId="urn:microsoft.com/office/officeart/2009/3/layout/StepUpProcess"/>
    <dgm:cxn modelId="{9F6D3FED-182A-4CA1-A74E-D05B5873C4FA}" type="presParOf" srcId="{8406F0F0-E84F-4A49-9A3A-73200E9AC9F0}" destId="{F2578C99-6316-4A9B-8E3B-AD87313BEDA3}" srcOrd="1" destOrd="0" presId="urn:microsoft.com/office/officeart/2009/3/layout/StepUpProcess"/>
    <dgm:cxn modelId="{52CA97EE-A6A9-4F27-9798-479A9BF48148}" type="presParOf" srcId="{8406F0F0-E84F-4A49-9A3A-73200E9AC9F0}" destId="{653EABC6-C475-4609-8080-44DE8744BC23}" srcOrd="2" destOrd="0" presId="urn:microsoft.com/office/officeart/2009/3/layout/StepUpProcess"/>
    <dgm:cxn modelId="{5F8BDEF4-C442-4D35-8471-1846A91FC917}" type="presParOf" srcId="{62C0B5AF-2F97-4B29-BA48-FEFAA073586C}" destId="{5789EF1A-EB73-48F9-B8CE-9D674536779B}" srcOrd="1" destOrd="0" presId="urn:microsoft.com/office/officeart/2009/3/layout/StepUpProcess"/>
    <dgm:cxn modelId="{3DF9B1C4-0F35-4B41-8E99-8238CE7A46CB}" type="presParOf" srcId="{5789EF1A-EB73-48F9-B8CE-9D674536779B}" destId="{D9754FE3-62EC-4A49-BDA6-14DD41EF1881}" srcOrd="0" destOrd="0" presId="urn:microsoft.com/office/officeart/2009/3/layout/StepUpProcess"/>
    <dgm:cxn modelId="{76D99D5C-7653-47C6-B1BB-5EC30335C63F}" type="presParOf" srcId="{62C0B5AF-2F97-4B29-BA48-FEFAA073586C}" destId="{FBBA5B7C-1641-43BA-9453-5F9A94549459}" srcOrd="2" destOrd="0" presId="urn:microsoft.com/office/officeart/2009/3/layout/StepUpProcess"/>
    <dgm:cxn modelId="{D08D3918-752A-4529-ACAD-CAE7DF79DF28}" type="presParOf" srcId="{FBBA5B7C-1641-43BA-9453-5F9A94549459}" destId="{C7F7ADA0-A94A-4015-8200-5E6262286FB3}" srcOrd="0" destOrd="0" presId="urn:microsoft.com/office/officeart/2009/3/layout/StepUpProcess"/>
    <dgm:cxn modelId="{B98C19CD-C186-4D62-B9A4-5745920E361A}" type="presParOf" srcId="{FBBA5B7C-1641-43BA-9453-5F9A94549459}" destId="{17690BE5-DE24-4EE1-BE01-7E30D281CD3B}" srcOrd="1" destOrd="0" presId="urn:microsoft.com/office/officeart/2009/3/layout/StepUpProcess"/>
    <dgm:cxn modelId="{0D7DAA43-A767-4ABB-8635-B7F808F2F6AB}" type="presParOf" srcId="{FBBA5B7C-1641-43BA-9453-5F9A94549459}" destId="{04724C38-324E-4D6E-AC93-0DF037CF4AB1}" srcOrd="2" destOrd="0" presId="urn:microsoft.com/office/officeart/2009/3/layout/StepUpProcess"/>
    <dgm:cxn modelId="{30B5CB5A-8FC3-4891-8851-AA7BC2A6B211}" type="presParOf" srcId="{62C0B5AF-2F97-4B29-BA48-FEFAA073586C}" destId="{BE1C5EC6-529E-4E30-A014-FF85FE3B8354}" srcOrd="3" destOrd="0" presId="urn:microsoft.com/office/officeart/2009/3/layout/StepUpProcess"/>
    <dgm:cxn modelId="{A5C99181-288F-4D3E-A04F-33EB9699B978}" type="presParOf" srcId="{BE1C5EC6-529E-4E30-A014-FF85FE3B8354}" destId="{D83CF8BC-F80F-4098-94FD-6E38AB8191A9}" srcOrd="0" destOrd="0" presId="urn:microsoft.com/office/officeart/2009/3/layout/StepUpProcess"/>
    <dgm:cxn modelId="{0AD04772-70C0-4448-8ADB-00201606327B}" type="presParOf" srcId="{62C0B5AF-2F97-4B29-BA48-FEFAA073586C}" destId="{18469034-015F-45DB-86AF-D9C9B789E707}" srcOrd="4" destOrd="0" presId="urn:microsoft.com/office/officeart/2009/3/layout/StepUpProcess"/>
    <dgm:cxn modelId="{8D480425-999F-4BCC-94F8-4D4D09D5CA92}" type="presParOf" srcId="{18469034-015F-45DB-86AF-D9C9B789E707}" destId="{91220D59-518A-43D0-A0FB-345AB012CD86}" srcOrd="0" destOrd="0" presId="urn:microsoft.com/office/officeart/2009/3/layout/StepUpProcess"/>
    <dgm:cxn modelId="{A66AB428-C5EE-4436-9D7B-7A4CB413CFAD}" type="presParOf" srcId="{18469034-015F-45DB-86AF-D9C9B789E707}" destId="{DE3FF12D-BC54-4A52-9975-FADC9B621748}" srcOrd="1" destOrd="0" presId="urn:microsoft.com/office/officeart/2009/3/layout/StepUpProcess"/>
    <dgm:cxn modelId="{4BB060D4-C613-4452-A3B7-9092949CF347}" type="presParOf" srcId="{18469034-015F-45DB-86AF-D9C9B789E707}" destId="{4DE85DA6-E999-4A44-BD75-3E9DEE719781}" srcOrd="2" destOrd="0" presId="urn:microsoft.com/office/officeart/2009/3/layout/StepUpProcess"/>
    <dgm:cxn modelId="{E28B63D2-2DB1-4C11-B26C-351FE3EF5E24}" type="presParOf" srcId="{62C0B5AF-2F97-4B29-BA48-FEFAA073586C}" destId="{03B4B930-10E1-4E30-8DEA-8838795556A5}" srcOrd="5" destOrd="0" presId="urn:microsoft.com/office/officeart/2009/3/layout/StepUpProcess"/>
    <dgm:cxn modelId="{FFD28F11-EBAE-41D0-942A-26AFD742C863}" type="presParOf" srcId="{03B4B930-10E1-4E30-8DEA-8838795556A5}" destId="{7BA8424C-483D-4A78-8E83-DA232FB3D6D7}" srcOrd="0" destOrd="0" presId="urn:microsoft.com/office/officeart/2009/3/layout/StepUpProcess"/>
    <dgm:cxn modelId="{19E42E77-2891-4AC9-B60D-C9D47ABE39F0}" type="presParOf" srcId="{62C0B5AF-2F97-4B29-BA48-FEFAA073586C}" destId="{4DD94D6E-571A-43D4-A037-F158AFC39AB0}" srcOrd="6" destOrd="0" presId="urn:microsoft.com/office/officeart/2009/3/layout/StepUpProcess"/>
    <dgm:cxn modelId="{97323236-7BA3-40A3-9B3F-BDF0D84F28C9}" type="presParOf" srcId="{4DD94D6E-571A-43D4-A037-F158AFC39AB0}" destId="{1A1B182B-0EDF-490C-AFBE-AD692F512014}" srcOrd="0" destOrd="0" presId="urn:microsoft.com/office/officeart/2009/3/layout/StepUpProcess"/>
    <dgm:cxn modelId="{0BC81BB5-03D9-4E4D-B8F4-1BF6295E1945}" type="presParOf" srcId="{4DD94D6E-571A-43D4-A037-F158AFC39AB0}" destId="{0222DFB9-271D-4C22-B26E-C6B29F28CD48}" srcOrd="1" destOrd="0" presId="urn:microsoft.com/office/officeart/2009/3/layout/StepUpProcess"/>
    <dgm:cxn modelId="{BBBA1BAA-8CE3-48E3-91BF-B11C415C959D}" type="presParOf" srcId="{4DD94D6E-571A-43D4-A037-F158AFC39AB0}" destId="{4DA154E0-5231-4739-B757-919E3F28D5A7}" srcOrd="2" destOrd="0" presId="urn:microsoft.com/office/officeart/2009/3/layout/StepUpProcess"/>
    <dgm:cxn modelId="{77F89B45-7A78-4923-BE48-6AFD221B5CBD}" type="presParOf" srcId="{62C0B5AF-2F97-4B29-BA48-FEFAA073586C}" destId="{7B2EB736-816E-4918-B896-253CC90CE81C}" srcOrd="7" destOrd="0" presId="urn:microsoft.com/office/officeart/2009/3/layout/StepUpProcess"/>
    <dgm:cxn modelId="{B2441FC1-B838-434F-A919-8691A5F26F78}" type="presParOf" srcId="{7B2EB736-816E-4918-B896-253CC90CE81C}" destId="{6BFA8B29-8D32-43C7-BCAC-B809D9F2FFD8}" srcOrd="0" destOrd="0" presId="urn:microsoft.com/office/officeart/2009/3/layout/StepUpProcess"/>
    <dgm:cxn modelId="{55E6891A-4E4A-4719-BE1E-362AC231C1DC}" type="presParOf" srcId="{62C0B5AF-2F97-4B29-BA48-FEFAA073586C}" destId="{C6483A1D-FFB4-4619-9EF9-C3C1DACB09A2}" srcOrd="8" destOrd="0" presId="urn:microsoft.com/office/officeart/2009/3/layout/StepUpProcess"/>
    <dgm:cxn modelId="{582257A6-D836-4C26-975C-5730AFA94EE4}" type="presParOf" srcId="{C6483A1D-FFB4-4619-9EF9-C3C1DACB09A2}" destId="{4DAEA3BF-C2D8-4075-BB2B-248E61541514}" srcOrd="0" destOrd="0" presId="urn:microsoft.com/office/officeart/2009/3/layout/StepUpProcess"/>
    <dgm:cxn modelId="{20A08A9D-CC7E-4F25-9A68-5588B87C0774}" type="presParOf" srcId="{C6483A1D-FFB4-4619-9EF9-C3C1DACB09A2}" destId="{D034C324-4644-4E30-89ED-166CB907B40F}" srcOrd="1" destOrd="0" presId="urn:microsoft.com/office/officeart/2009/3/layout/StepUpProcess"/>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B4ADB-A72E-4531-81C1-8BD4E440322C}" type="doc">
      <dgm:prSet loTypeId="urn:microsoft.com/office/officeart/2005/8/layout/chevron1" loCatId="process" qsTypeId="urn:microsoft.com/office/officeart/2005/8/quickstyle/simple1" qsCatId="simple" csTypeId="urn:microsoft.com/office/officeart/2005/8/colors/accent1_2" csCatId="accent1" phldr="1"/>
      <dgm:spPr/>
    </dgm:pt>
    <dgm:pt modelId="{0A9C1029-D72E-49A4-92E9-7D79D3D02BD1}">
      <dgm:prSet phldrT="[Tekst]" custT="1"/>
      <dgm:spPr>
        <a:solidFill>
          <a:schemeClr val="bg1"/>
        </a:solidFill>
        <a:ln>
          <a:noFill/>
        </a:ln>
        <a:effectLst>
          <a:outerShdw blurRad="63500" dist="38100" dir="5400000" algn="t" rotWithShape="0">
            <a:prstClr val="black">
              <a:alpha val="40000"/>
            </a:prstClr>
          </a:outerShdw>
        </a:effectLst>
      </dgm:spPr>
      <dgm:t>
        <a:bodyPr/>
        <a:lstStyle/>
        <a:p>
          <a:r>
            <a:rPr lang="da-DK" sz="1400" b="1" dirty="0">
              <a:solidFill>
                <a:schemeClr val="tx2"/>
              </a:solidFill>
            </a:rPr>
            <a:t>Forberedelse</a:t>
          </a:r>
        </a:p>
      </dgm:t>
    </dgm:pt>
    <dgm:pt modelId="{2E293C6D-598F-44EE-AC82-85D3352E937A}" type="parTrans" cxnId="{EF02BE2F-62CF-42CB-8EA6-921B4665861F}">
      <dgm:prSet/>
      <dgm:spPr/>
      <dgm:t>
        <a:bodyPr/>
        <a:lstStyle/>
        <a:p>
          <a:endParaRPr lang="da-DK"/>
        </a:p>
      </dgm:t>
    </dgm:pt>
    <dgm:pt modelId="{D3E2F7CC-3690-4290-BF99-4EA81B767529}" type="sibTrans" cxnId="{EF02BE2F-62CF-42CB-8EA6-921B4665861F}">
      <dgm:prSet/>
      <dgm:spPr/>
      <dgm:t>
        <a:bodyPr/>
        <a:lstStyle/>
        <a:p>
          <a:endParaRPr lang="da-DK"/>
        </a:p>
      </dgm:t>
    </dgm:pt>
    <dgm:pt modelId="{0DAE2301-A34C-463D-8B46-15E030CEC9A6}">
      <dgm:prSet phldrT="[Tekst]" custT="1"/>
      <dgm:spPr>
        <a:solidFill>
          <a:schemeClr val="bg1"/>
        </a:solidFill>
        <a:ln>
          <a:noFill/>
        </a:ln>
        <a:effectLst>
          <a:outerShdw blurRad="63500" dist="38100" dir="5400000" algn="t" rotWithShape="0">
            <a:prstClr val="black">
              <a:alpha val="40000"/>
            </a:prstClr>
          </a:outerShdw>
        </a:effectLst>
      </dgm:spPr>
      <dgm:t>
        <a:bodyPr/>
        <a:lstStyle/>
        <a:p>
          <a:r>
            <a:rPr lang="da-DK" sz="1400" b="1" dirty="0">
              <a:solidFill>
                <a:schemeClr val="tx2"/>
              </a:solidFill>
            </a:rPr>
            <a:t>Undersøgelse pågår</a:t>
          </a:r>
        </a:p>
      </dgm:t>
    </dgm:pt>
    <dgm:pt modelId="{F7D53596-F0F0-4CAE-BE24-AE3AFF23A2E5}" type="parTrans" cxnId="{5B2A519C-37B9-45EC-ADC2-7BCBD592C71C}">
      <dgm:prSet/>
      <dgm:spPr/>
      <dgm:t>
        <a:bodyPr/>
        <a:lstStyle/>
        <a:p>
          <a:endParaRPr lang="da-DK"/>
        </a:p>
      </dgm:t>
    </dgm:pt>
    <dgm:pt modelId="{93C12B49-0A49-4220-A3FC-83EAB85E9DFF}" type="sibTrans" cxnId="{5B2A519C-37B9-45EC-ADC2-7BCBD592C71C}">
      <dgm:prSet/>
      <dgm:spPr/>
      <dgm:t>
        <a:bodyPr/>
        <a:lstStyle/>
        <a:p>
          <a:endParaRPr lang="da-DK"/>
        </a:p>
      </dgm:t>
    </dgm:pt>
    <dgm:pt modelId="{938D5E83-80AD-4C51-BA5D-7024E3AE1EC6}" type="pres">
      <dgm:prSet presAssocID="{38FB4ADB-A72E-4531-81C1-8BD4E440322C}" presName="Name0" presStyleCnt="0">
        <dgm:presLayoutVars>
          <dgm:dir/>
          <dgm:animLvl val="lvl"/>
          <dgm:resizeHandles val="exact"/>
        </dgm:presLayoutVars>
      </dgm:prSet>
      <dgm:spPr/>
    </dgm:pt>
    <dgm:pt modelId="{A2790B51-55C1-48C2-B58A-9F0D90750B09}" type="pres">
      <dgm:prSet presAssocID="{0A9C1029-D72E-49A4-92E9-7D79D3D02BD1}" presName="parTxOnly" presStyleLbl="node1" presStyleIdx="0" presStyleCnt="2" custScaleX="20972" custLinFactNeighborX="-86471">
        <dgm:presLayoutVars>
          <dgm:chMax val="0"/>
          <dgm:chPref val="0"/>
          <dgm:bulletEnabled val="1"/>
        </dgm:presLayoutVars>
      </dgm:prSet>
      <dgm:spPr/>
    </dgm:pt>
    <dgm:pt modelId="{B3A57E4E-4061-48D4-A63A-1B333D48611C}" type="pres">
      <dgm:prSet presAssocID="{D3E2F7CC-3690-4290-BF99-4EA81B767529}" presName="parTxOnlySpace" presStyleCnt="0"/>
      <dgm:spPr/>
    </dgm:pt>
    <dgm:pt modelId="{34BA9804-99E4-4562-BCE3-7AB916A6FBD3}" type="pres">
      <dgm:prSet presAssocID="{0DAE2301-A34C-463D-8B46-15E030CEC9A6}" presName="parTxOnly" presStyleLbl="node1" presStyleIdx="1" presStyleCnt="2" custScaleX="15794" custLinFactNeighborX="-49445" custLinFactNeighborY="2655">
        <dgm:presLayoutVars>
          <dgm:chMax val="0"/>
          <dgm:chPref val="0"/>
          <dgm:bulletEnabled val="1"/>
        </dgm:presLayoutVars>
      </dgm:prSet>
      <dgm:spPr/>
    </dgm:pt>
  </dgm:ptLst>
  <dgm:cxnLst>
    <dgm:cxn modelId="{EF02BE2F-62CF-42CB-8EA6-921B4665861F}" srcId="{38FB4ADB-A72E-4531-81C1-8BD4E440322C}" destId="{0A9C1029-D72E-49A4-92E9-7D79D3D02BD1}" srcOrd="0" destOrd="0" parTransId="{2E293C6D-598F-44EE-AC82-85D3352E937A}" sibTransId="{D3E2F7CC-3690-4290-BF99-4EA81B767529}"/>
    <dgm:cxn modelId="{BAE62747-D811-4B31-B0F0-00F1F0CF6992}" type="presOf" srcId="{0A9C1029-D72E-49A4-92E9-7D79D3D02BD1}" destId="{A2790B51-55C1-48C2-B58A-9F0D90750B09}" srcOrd="0" destOrd="0" presId="urn:microsoft.com/office/officeart/2005/8/layout/chevron1"/>
    <dgm:cxn modelId="{2C192759-66AD-4EE8-AC57-003A14CF17DD}" type="presOf" srcId="{0DAE2301-A34C-463D-8B46-15E030CEC9A6}" destId="{34BA9804-99E4-4562-BCE3-7AB916A6FBD3}" srcOrd="0" destOrd="0" presId="urn:microsoft.com/office/officeart/2005/8/layout/chevron1"/>
    <dgm:cxn modelId="{5B2A519C-37B9-45EC-ADC2-7BCBD592C71C}" srcId="{38FB4ADB-A72E-4531-81C1-8BD4E440322C}" destId="{0DAE2301-A34C-463D-8B46-15E030CEC9A6}" srcOrd="1" destOrd="0" parTransId="{F7D53596-F0F0-4CAE-BE24-AE3AFF23A2E5}" sibTransId="{93C12B49-0A49-4220-A3FC-83EAB85E9DFF}"/>
    <dgm:cxn modelId="{3164C6ED-0312-4908-AAC2-208B1A8F6487}" type="presOf" srcId="{38FB4ADB-A72E-4531-81C1-8BD4E440322C}" destId="{938D5E83-80AD-4C51-BA5D-7024E3AE1EC6}" srcOrd="0" destOrd="0" presId="urn:microsoft.com/office/officeart/2005/8/layout/chevron1"/>
    <dgm:cxn modelId="{25649178-B05E-4CE7-9896-97C8D26F743F}" type="presParOf" srcId="{938D5E83-80AD-4C51-BA5D-7024E3AE1EC6}" destId="{A2790B51-55C1-48C2-B58A-9F0D90750B09}" srcOrd="0" destOrd="0" presId="urn:microsoft.com/office/officeart/2005/8/layout/chevron1"/>
    <dgm:cxn modelId="{5F8322CC-2FA3-475B-BFD1-E5F02E2FD8EC}" type="presParOf" srcId="{938D5E83-80AD-4C51-BA5D-7024E3AE1EC6}" destId="{B3A57E4E-4061-48D4-A63A-1B333D48611C}" srcOrd="1" destOrd="0" presId="urn:microsoft.com/office/officeart/2005/8/layout/chevron1"/>
    <dgm:cxn modelId="{A62B0ABE-25C8-4525-8DCE-12229345F311}" type="presParOf" srcId="{938D5E83-80AD-4C51-BA5D-7024E3AE1EC6}" destId="{34BA9804-99E4-4562-BCE3-7AB916A6FBD3}" srcOrd="2"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0CC36-09BB-4B95-8FFA-805E3A4FC540}">
      <dsp:nvSpPr>
        <dsp:cNvPr id="0" name=""/>
        <dsp:cNvSpPr/>
      </dsp:nvSpPr>
      <dsp:spPr>
        <a:xfrm rot="5400000">
          <a:off x="422439" y="2084209"/>
          <a:ext cx="1255747" cy="2089536"/>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78C99-6316-4A9B-8E3B-AD87313BEDA3}">
      <dsp:nvSpPr>
        <dsp:cNvPr id="0" name=""/>
        <dsp:cNvSpPr/>
      </dsp:nvSpPr>
      <dsp:spPr>
        <a:xfrm>
          <a:off x="230537" y="2708530"/>
          <a:ext cx="2160281" cy="165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0" kern="1200" dirty="0"/>
            <a:t>Kickoff Seminarer for ledere og arbejdsmiljøgrupperne</a:t>
          </a:r>
        </a:p>
        <a:p>
          <a:pPr marL="0" lvl="0" indent="0" algn="l" defTabSz="711200">
            <a:lnSpc>
              <a:spcPct val="90000"/>
            </a:lnSpc>
            <a:spcBef>
              <a:spcPct val="0"/>
            </a:spcBef>
            <a:spcAft>
              <a:spcPct val="35000"/>
            </a:spcAft>
            <a:buNone/>
          </a:pPr>
          <a:r>
            <a:rPr lang="da-DK" sz="1600" b="0" kern="1200" dirty="0"/>
            <a:t>Valg af lokal metode. Opgaven dagsordensættes lokalt.</a:t>
          </a:r>
        </a:p>
      </dsp:txBody>
      <dsp:txXfrm>
        <a:off x="230537" y="2708530"/>
        <a:ext cx="2160281" cy="1653579"/>
      </dsp:txXfrm>
    </dsp:sp>
    <dsp:sp modelId="{653EABC6-C475-4609-8080-44DE8744BC23}">
      <dsp:nvSpPr>
        <dsp:cNvPr id="0" name=""/>
        <dsp:cNvSpPr/>
      </dsp:nvSpPr>
      <dsp:spPr>
        <a:xfrm>
          <a:off x="1743336" y="1930375"/>
          <a:ext cx="355933" cy="35593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7ADA0-A94A-4015-8200-5E6262286FB3}">
      <dsp:nvSpPr>
        <dsp:cNvPr id="0" name=""/>
        <dsp:cNvSpPr/>
      </dsp:nvSpPr>
      <dsp:spPr>
        <a:xfrm rot="5400000">
          <a:off x="3037924" y="1091216"/>
          <a:ext cx="1255747" cy="2714683"/>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90BE5-DE24-4EE1-BE01-7E30D281CD3B}">
      <dsp:nvSpPr>
        <dsp:cNvPr id="0" name=""/>
        <dsp:cNvSpPr/>
      </dsp:nvSpPr>
      <dsp:spPr>
        <a:xfrm>
          <a:off x="2602666" y="2082157"/>
          <a:ext cx="2440342" cy="165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0" kern="1200" dirty="0"/>
            <a:t>Opgaven dagsordensættes lokalt. Afvikling af undersøgelser.</a:t>
          </a:r>
          <a:br>
            <a:rPr lang="da-DK" sz="1600" b="0" kern="1200" dirty="0"/>
          </a:br>
          <a:r>
            <a:rPr lang="da-DK" sz="1600" b="0" kern="1200" dirty="0"/>
            <a:t>Opfølgning på undersøgelser</a:t>
          </a:r>
        </a:p>
        <a:p>
          <a:pPr marL="0" lvl="0" indent="0" algn="l" defTabSz="711200">
            <a:lnSpc>
              <a:spcPct val="90000"/>
            </a:lnSpc>
            <a:spcBef>
              <a:spcPct val="0"/>
            </a:spcBef>
            <a:spcAft>
              <a:spcPct val="35000"/>
            </a:spcAft>
            <a:buNone/>
          </a:pPr>
          <a:r>
            <a:rPr lang="da-DK" sz="1600" b="0" kern="1200" dirty="0"/>
            <a:t>Prioritering af indsatser.</a:t>
          </a:r>
          <a:br>
            <a:rPr lang="da-DK" sz="1600" b="0" kern="1200" dirty="0"/>
          </a:br>
          <a:r>
            <a:rPr lang="da-DK" sz="1600" b="0" kern="1200" dirty="0"/>
            <a:t>Udarbejdelse af handlingsplaner lokalt. </a:t>
          </a:r>
        </a:p>
        <a:p>
          <a:pPr marL="0" lvl="0" indent="0" algn="l" defTabSz="711200">
            <a:lnSpc>
              <a:spcPct val="90000"/>
            </a:lnSpc>
            <a:spcBef>
              <a:spcPct val="0"/>
            </a:spcBef>
            <a:spcAft>
              <a:spcPct val="35000"/>
            </a:spcAft>
            <a:buNone/>
          </a:pPr>
          <a:r>
            <a:rPr lang="da-DK" sz="1600" b="0" kern="1200" dirty="0"/>
            <a:t>Arbejde med lokale indsatser.</a:t>
          </a:r>
        </a:p>
      </dsp:txBody>
      <dsp:txXfrm>
        <a:off x="2602666" y="2082157"/>
        <a:ext cx="2440342" cy="1653579"/>
      </dsp:txXfrm>
    </dsp:sp>
    <dsp:sp modelId="{04724C38-324E-4D6E-AC93-0DF037CF4AB1}">
      <dsp:nvSpPr>
        <dsp:cNvPr id="0" name=""/>
        <dsp:cNvSpPr/>
      </dsp:nvSpPr>
      <dsp:spPr>
        <a:xfrm>
          <a:off x="4664574" y="1322003"/>
          <a:ext cx="355933" cy="35593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20D59-518A-43D0-A0FB-345AB012CD86}">
      <dsp:nvSpPr>
        <dsp:cNvPr id="0" name=""/>
        <dsp:cNvSpPr/>
      </dsp:nvSpPr>
      <dsp:spPr>
        <a:xfrm rot="5400000">
          <a:off x="5650630" y="960607"/>
          <a:ext cx="1255747" cy="2089536"/>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FF12D-BC54-4A52-9975-FADC9B621748}">
      <dsp:nvSpPr>
        <dsp:cNvPr id="0" name=""/>
        <dsp:cNvSpPr/>
      </dsp:nvSpPr>
      <dsp:spPr>
        <a:xfrm>
          <a:off x="5455784" y="1593163"/>
          <a:ext cx="1886444" cy="165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0" kern="1200" dirty="0"/>
            <a:t>Forberedelse af behandling  og evaluering i lokale MED-udvalg/Personale-møder med MED-status</a:t>
          </a:r>
        </a:p>
      </dsp:txBody>
      <dsp:txXfrm>
        <a:off x="5455784" y="1593163"/>
        <a:ext cx="1886444" cy="1653579"/>
      </dsp:txXfrm>
    </dsp:sp>
    <dsp:sp modelId="{4DE85DA6-E999-4A44-BD75-3E9DEE719781}">
      <dsp:nvSpPr>
        <dsp:cNvPr id="0" name=""/>
        <dsp:cNvSpPr/>
      </dsp:nvSpPr>
      <dsp:spPr>
        <a:xfrm>
          <a:off x="6971525" y="806769"/>
          <a:ext cx="355933" cy="35593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B182B-0EDF-490C-AFBE-AD692F512014}">
      <dsp:nvSpPr>
        <dsp:cNvPr id="0" name=""/>
        <dsp:cNvSpPr/>
      </dsp:nvSpPr>
      <dsp:spPr>
        <a:xfrm rot="5400000">
          <a:off x="7957888" y="369836"/>
          <a:ext cx="1255747" cy="2089536"/>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2DFB9-271D-4C22-B26E-C6B29F28CD48}">
      <dsp:nvSpPr>
        <dsp:cNvPr id="0" name=""/>
        <dsp:cNvSpPr/>
      </dsp:nvSpPr>
      <dsp:spPr>
        <a:xfrm>
          <a:off x="7762350" y="975604"/>
          <a:ext cx="1886444" cy="165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0" kern="1200" dirty="0"/>
            <a:t>Behandling i lokale MED-udvalg/Personale-møder med MED-status</a:t>
          </a:r>
          <a:br>
            <a:rPr lang="da-DK" sz="1600" b="0" kern="1200" dirty="0"/>
          </a:br>
          <a:r>
            <a:rPr lang="da-DK" sz="1600" b="0" kern="1200" dirty="0"/>
            <a:t>Lokal forberedelse af evaluering i Fag-MED, Forvaltnings-MED henholdsvis Hovedudvalget</a:t>
          </a:r>
        </a:p>
      </dsp:txBody>
      <dsp:txXfrm>
        <a:off x="7762350" y="975604"/>
        <a:ext cx="1886444" cy="1653579"/>
      </dsp:txXfrm>
    </dsp:sp>
    <dsp:sp modelId="{4DA154E0-5231-4739-B757-919E3F28D5A7}">
      <dsp:nvSpPr>
        <dsp:cNvPr id="0" name=""/>
        <dsp:cNvSpPr/>
      </dsp:nvSpPr>
      <dsp:spPr>
        <a:xfrm>
          <a:off x="9278778" y="216002"/>
          <a:ext cx="355933" cy="35593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EA3BF-C2D8-4075-BB2B-248E61541514}">
      <dsp:nvSpPr>
        <dsp:cNvPr id="0" name=""/>
        <dsp:cNvSpPr/>
      </dsp:nvSpPr>
      <dsp:spPr>
        <a:xfrm rot="5400000">
          <a:off x="10207620" y="-201621"/>
          <a:ext cx="1255747" cy="2089536"/>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4C324-4644-4E30-89ED-166CB907B40F}">
      <dsp:nvSpPr>
        <dsp:cNvPr id="0" name=""/>
        <dsp:cNvSpPr/>
      </dsp:nvSpPr>
      <dsp:spPr>
        <a:xfrm>
          <a:off x="9998005" y="422699"/>
          <a:ext cx="1886444" cy="1653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a-DK" sz="1600" b="0" kern="1200" dirty="0"/>
            <a:t>Evaluering i Fag-MED, Forvaltnings-MED henholdsvis Hovedudvalget</a:t>
          </a:r>
        </a:p>
      </dsp:txBody>
      <dsp:txXfrm>
        <a:off x="9998005" y="422699"/>
        <a:ext cx="1886444" cy="1653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90B51-55C1-48C2-B58A-9F0D90750B09}">
      <dsp:nvSpPr>
        <dsp:cNvPr id="0" name=""/>
        <dsp:cNvSpPr/>
      </dsp:nvSpPr>
      <dsp:spPr>
        <a:xfrm>
          <a:off x="3370445" y="0"/>
          <a:ext cx="2522772" cy="629174"/>
        </a:xfrm>
        <a:prstGeom prst="chevron">
          <a:avLst/>
        </a:prstGeom>
        <a:solidFill>
          <a:schemeClr val="bg1"/>
        </a:solidFill>
        <a:ln w="12700" cap="flat" cmpd="sng" algn="ctr">
          <a:noFill/>
          <a:prstDash val="solid"/>
          <a:miter lim="800000"/>
        </a:ln>
        <a:effectLst>
          <a:outerShdw blurRad="635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2"/>
              </a:solidFill>
            </a:rPr>
            <a:t>Forberedelse</a:t>
          </a:r>
        </a:p>
      </dsp:txBody>
      <dsp:txXfrm>
        <a:off x="3685032" y="0"/>
        <a:ext cx="1893598" cy="629174"/>
      </dsp:txXfrm>
    </dsp:sp>
    <dsp:sp modelId="{34BA9804-99E4-4562-BCE3-7AB916A6FBD3}">
      <dsp:nvSpPr>
        <dsp:cNvPr id="0" name=""/>
        <dsp:cNvSpPr/>
      </dsp:nvSpPr>
      <dsp:spPr>
        <a:xfrm>
          <a:off x="5135688" y="0"/>
          <a:ext cx="1899898" cy="629174"/>
        </a:xfrm>
        <a:prstGeom prst="chevron">
          <a:avLst/>
        </a:prstGeom>
        <a:solidFill>
          <a:schemeClr val="bg1"/>
        </a:solidFill>
        <a:ln w="12700" cap="flat" cmpd="sng" algn="ctr">
          <a:noFill/>
          <a:prstDash val="solid"/>
          <a:miter lim="800000"/>
        </a:ln>
        <a:effectLst>
          <a:outerShdw blurRad="635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tx2"/>
              </a:solidFill>
            </a:rPr>
            <a:t>Undersøgelse pågår</a:t>
          </a:r>
        </a:p>
      </dsp:txBody>
      <dsp:txXfrm>
        <a:off x="5450275" y="0"/>
        <a:ext cx="1270724" cy="62917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461131" y="2"/>
            <a:ext cx="2474695" cy="498056"/>
          </a:xfrm>
          <a:prstGeom prst="rect">
            <a:avLst/>
          </a:prstGeom>
        </p:spPr>
        <p:txBody>
          <a:bodyPr vert="horz" lIns="180000" tIns="21600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2935825" y="2"/>
            <a:ext cx="926026" cy="498056"/>
          </a:xfrm>
          <a:prstGeom prst="rect">
            <a:avLst/>
          </a:prstGeom>
        </p:spPr>
        <p:txBody>
          <a:bodyPr vert="horz" lIns="91440" tIns="216000" rIns="90000" bIns="45720" rtlCol="0" anchor="t" anchorCtr="1"/>
          <a:lstStyle>
            <a:lvl1pPr algn="r">
              <a:defRPr sz="1200"/>
            </a:lvl1pPr>
          </a:lstStyle>
          <a:p>
            <a:fld id="{FE7399DD-2E61-4653-A46E-A928FF9C742B}" type="datetimeFigureOut">
              <a:rPr lang="da-DK" smtClean="0"/>
              <a:t>27-06-2019</a:t>
            </a:fld>
            <a:endParaRPr lang="da-DK" dirty="0"/>
          </a:p>
        </p:txBody>
      </p:sp>
      <p:sp>
        <p:nvSpPr>
          <p:cNvPr id="4" name="Pladsholder til sidefod 3"/>
          <p:cNvSpPr>
            <a:spLocks noGrp="1"/>
          </p:cNvSpPr>
          <p:nvPr>
            <p:ph type="ftr" sz="quarter" idx="2"/>
          </p:nvPr>
        </p:nvSpPr>
        <p:spPr>
          <a:xfrm>
            <a:off x="461131" y="9428584"/>
            <a:ext cx="2474695" cy="498055"/>
          </a:xfrm>
          <a:prstGeom prst="rect">
            <a:avLst/>
          </a:prstGeom>
        </p:spPr>
        <p:txBody>
          <a:bodyPr vert="horz" lIns="180000" tIns="45720" rIns="91440" bIns="252000" rtlCol="0" anchor="b"/>
          <a:lstStyle>
            <a:lvl1pPr algn="l">
              <a:defRPr sz="1200"/>
            </a:lvl1pPr>
          </a:lstStyle>
          <a:p>
            <a:endParaRPr lang="da-DK" dirty="0">
              <a:solidFill>
                <a:schemeClr val="accent1"/>
              </a:solidFill>
            </a:endParaRPr>
          </a:p>
        </p:txBody>
      </p:sp>
      <p:sp>
        <p:nvSpPr>
          <p:cNvPr id="5" name="Pladsholder til slidenummer 4"/>
          <p:cNvSpPr>
            <a:spLocks noGrp="1"/>
          </p:cNvSpPr>
          <p:nvPr>
            <p:ph type="sldNum" sz="quarter" idx="3"/>
          </p:nvPr>
        </p:nvSpPr>
        <p:spPr>
          <a:xfrm>
            <a:off x="2935825" y="9428584"/>
            <a:ext cx="926026" cy="498055"/>
          </a:xfrm>
          <a:prstGeom prst="rect">
            <a:avLst/>
          </a:prstGeom>
        </p:spPr>
        <p:txBody>
          <a:bodyPr vert="horz" lIns="91440" tIns="45720" rIns="90000" bIns="216000" rtlCol="0" anchor="b" anchorCtr="1"/>
          <a:lstStyle>
            <a:lvl1pPr algn="r">
              <a:defRPr sz="1200"/>
            </a:lvl1pPr>
          </a:lstStyle>
          <a:p>
            <a:fld id="{468BB78E-BF37-450B-A1E7-B0E7D2BAC1EC}" type="slidenum">
              <a:rPr lang="da-DK" smtClean="0">
                <a:solidFill>
                  <a:schemeClr val="accent1"/>
                </a:solidFill>
              </a:rPr>
              <a:t>‹nr.›</a:t>
            </a:fld>
            <a:endParaRPr lang="da-DK" dirty="0">
              <a:solidFill>
                <a:schemeClr val="accent1"/>
              </a:solidFill>
            </a:endParaRPr>
          </a:p>
        </p:txBody>
      </p:sp>
      <p:sp>
        <p:nvSpPr>
          <p:cNvPr id="6" name="Tekstfelt 5"/>
          <p:cNvSpPr txBox="1"/>
          <p:nvPr/>
        </p:nvSpPr>
        <p:spPr>
          <a:xfrm>
            <a:off x="3685851" y="1376494"/>
            <a:ext cx="1317238" cy="369332"/>
          </a:xfrm>
          <a:prstGeom prst="rect">
            <a:avLst/>
          </a:prstGeom>
          <a:noFill/>
        </p:spPr>
        <p:txBody>
          <a:bodyPr wrap="square" rtlCol="0">
            <a:spAutoFit/>
          </a:bodyPr>
          <a:lstStyle/>
          <a:p>
            <a:endParaRPr lang="da-DK" dirty="0"/>
          </a:p>
        </p:txBody>
      </p:sp>
      <p:pic>
        <p:nvPicPr>
          <p:cNvPr id="8" name="Billede 7">
            <a:extLst>
              <a:ext uri="{FF2B5EF4-FFF2-40B4-BE49-F238E27FC236}">
                <a16:creationId xmlns:a16="http://schemas.microsoft.com/office/drawing/2014/main" id="{7AFCF245-3147-4010-B509-6E45BEE77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2817" y="8934836"/>
            <a:ext cx="803728" cy="742775"/>
          </a:xfrm>
          <a:prstGeom prst="rect">
            <a:avLst/>
          </a:prstGeom>
        </p:spPr>
      </p:pic>
    </p:spTree>
    <p:extLst>
      <p:ext uri="{BB962C8B-B14F-4D97-AF65-F5344CB8AC3E}">
        <p14:creationId xmlns:p14="http://schemas.microsoft.com/office/powerpoint/2010/main" val="2590530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79768" y="2"/>
            <a:ext cx="2221045" cy="498056"/>
          </a:xfrm>
          <a:prstGeom prst="rect">
            <a:avLst/>
          </a:prstGeom>
        </p:spPr>
        <p:txBody>
          <a:bodyPr vert="horz" lIns="0" tIns="216000" rIns="91440" bIns="45720" rtlCol="0"/>
          <a:lstStyle>
            <a:lvl1pPr algn="l">
              <a:defRPr sz="1200">
                <a:solidFill>
                  <a:schemeClr val="accent1"/>
                </a:solidFill>
              </a:defRPr>
            </a:lvl1pPr>
          </a:lstStyle>
          <a:p>
            <a:endParaRPr lang="da-DK" dirty="0"/>
          </a:p>
        </p:txBody>
      </p:sp>
      <p:sp>
        <p:nvSpPr>
          <p:cNvPr id="3" name="Pladsholder til dato 2"/>
          <p:cNvSpPr>
            <a:spLocks noGrp="1"/>
          </p:cNvSpPr>
          <p:nvPr>
            <p:ph type="dt" idx="1"/>
          </p:nvPr>
        </p:nvSpPr>
        <p:spPr>
          <a:xfrm>
            <a:off x="2900813" y="2"/>
            <a:ext cx="996048" cy="498056"/>
          </a:xfrm>
          <a:prstGeom prst="rect">
            <a:avLst/>
          </a:prstGeom>
        </p:spPr>
        <p:txBody>
          <a:bodyPr vert="horz" lIns="91440" tIns="216000" rIns="91440" bIns="45720" rtlCol="0" anchor="t" anchorCtr="1"/>
          <a:lstStyle>
            <a:lvl1pPr algn="r">
              <a:defRPr sz="1200">
                <a:solidFill>
                  <a:schemeClr val="accent1"/>
                </a:solidFill>
              </a:defRPr>
            </a:lvl1pPr>
          </a:lstStyle>
          <a:p>
            <a:fld id="{56549B62-AE77-4CCA-AD42-52E370A0312E}" type="datetimeFigureOut">
              <a:rPr lang="da-DK" smtClean="0"/>
              <a:pPr/>
              <a:t>27-06-2019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679767" y="9428584"/>
            <a:ext cx="2265892" cy="498055"/>
          </a:xfrm>
          <a:prstGeom prst="rect">
            <a:avLst/>
          </a:prstGeom>
        </p:spPr>
        <p:txBody>
          <a:bodyPr vert="horz" lIns="0" tIns="45720" rIns="91440" bIns="216000" rtlCol="0" anchor="b"/>
          <a:lstStyle>
            <a:lvl1pPr algn="l">
              <a:defRPr sz="1200">
                <a:solidFill>
                  <a:schemeClr val="accent1"/>
                </a:solidFill>
              </a:defRPr>
            </a:lvl1pPr>
          </a:lstStyle>
          <a:p>
            <a:endParaRPr lang="da-DK"/>
          </a:p>
        </p:txBody>
      </p:sp>
      <p:sp>
        <p:nvSpPr>
          <p:cNvPr id="7" name="Pladsholder til slidenummer 6"/>
          <p:cNvSpPr>
            <a:spLocks noGrp="1"/>
          </p:cNvSpPr>
          <p:nvPr>
            <p:ph type="sldNum" sz="quarter" idx="5"/>
          </p:nvPr>
        </p:nvSpPr>
        <p:spPr>
          <a:xfrm>
            <a:off x="3139991" y="9428584"/>
            <a:ext cx="517693" cy="498055"/>
          </a:xfrm>
          <a:prstGeom prst="rect">
            <a:avLst/>
          </a:prstGeom>
        </p:spPr>
        <p:txBody>
          <a:bodyPr vert="horz" lIns="91440" tIns="45720" rIns="91440" bIns="216000" rtlCol="0" anchor="b" anchorCtr="1"/>
          <a:lstStyle>
            <a:lvl1pPr algn="r">
              <a:defRPr sz="1200">
                <a:solidFill>
                  <a:schemeClr val="accent1"/>
                </a:solidFill>
              </a:defRPr>
            </a:lvl1pPr>
          </a:lstStyle>
          <a:p>
            <a:fld id="{B22202B4-42B1-418B-B51C-64CA672B45AE}" type="slidenum">
              <a:rPr lang="da-DK" smtClean="0"/>
              <a:pPr/>
              <a:t>‹nr.›</a:t>
            </a:fld>
            <a:endParaRPr lang="da-DK"/>
          </a:p>
        </p:txBody>
      </p:sp>
      <p:pic>
        <p:nvPicPr>
          <p:cNvPr id="11" name="Billede 10">
            <a:extLst>
              <a:ext uri="{FF2B5EF4-FFF2-40B4-BE49-F238E27FC236}">
                <a16:creationId xmlns:a16="http://schemas.microsoft.com/office/drawing/2014/main" id="{7966C77B-A752-4F68-94DE-2EE95043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180" y="8949607"/>
            <a:ext cx="803728" cy="742775"/>
          </a:xfrm>
          <a:prstGeom prst="rect">
            <a:avLst/>
          </a:prstGeom>
        </p:spPr>
      </p:pic>
    </p:spTree>
    <p:extLst>
      <p:ext uri="{BB962C8B-B14F-4D97-AF65-F5344CB8AC3E}">
        <p14:creationId xmlns:p14="http://schemas.microsoft.com/office/powerpoint/2010/main" val="281259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22202B4-42B1-418B-B51C-64CA672B45AE}" type="slidenum">
              <a:rPr lang="da-DK" smtClean="0"/>
              <a:pPr/>
              <a:t>1</a:t>
            </a:fld>
            <a:endParaRPr lang="da-DK"/>
          </a:p>
        </p:txBody>
      </p:sp>
    </p:spTree>
    <p:extLst>
      <p:ext uri="{BB962C8B-B14F-4D97-AF65-F5344CB8AC3E}">
        <p14:creationId xmlns:p14="http://schemas.microsoft.com/office/powerpoint/2010/main" val="118110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10</a:t>
            </a:fld>
            <a:endParaRPr lang="da-DK"/>
          </a:p>
        </p:txBody>
      </p:sp>
    </p:spTree>
    <p:extLst>
      <p:ext uri="{BB962C8B-B14F-4D97-AF65-F5344CB8AC3E}">
        <p14:creationId xmlns:p14="http://schemas.microsoft.com/office/powerpoint/2010/main" val="367734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2</a:t>
            </a:fld>
            <a:endParaRPr lang="da-DK"/>
          </a:p>
        </p:txBody>
      </p:sp>
    </p:spTree>
    <p:extLst>
      <p:ext uri="{BB962C8B-B14F-4D97-AF65-F5344CB8AC3E}">
        <p14:creationId xmlns:p14="http://schemas.microsoft.com/office/powerpoint/2010/main" val="32417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3</a:t>
            </a:fld>
            <a:endParaRPr lang="da-DK"/>
          </a:p>
        </p:txBody>
      </p:sp>
    </p:spTree>
    <p:extLst>
      <p:ext uri="{BB962C8B-B14F-4D97-AF65-F5344CB8AC3E}">
        <p14:creationId xmlns:p14="http://schemas.microsoft.com/office/powerpoint/2010/main" val="332037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4</a:t>
            </a:fld>
            <a:endParaRPr lang="da-DK"/>
          </a:p>
        </p:txBody>
      </p:sp>
    </p:spTree>
    <p:extLst>
      <p:ext uri="{BB962C8B-B14F-4D97-AF65-F5344CB8AC3E}">
        <p14:creationId xmlns:p14="http://schemas.microsoft.com/office/powerpoint/2010/main" val="396879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5</a:t>
            </a:fld>
            <a:endParaRPr lang="da-DK"/>
          </a:p>
        </p:txBody>
      </p:sp>
    </p:spTree>
    <p:extLst>
      <p:ext uri="{BB962C8B-B14F-4D97-AF65-F5344CB8AC3E}">
        <p14:creationId xmlns:p14="http://schemas.microsoft.com/office/powerpoint/2010/main" val="410034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Hvilket af temaer 1- 5/spørgsmålene arbejder I videre med?</a:t>
            </a:r>
          </a:p>
          <a:p>
            <a:r>
              <a:rPr lang="da-DK" dirty="0"/>
              <a:t>Sæt det ind som overskriften på vores hverdag.</a:t>
            </a:r>
          </a:p>
        </p:txBody>
      </p:sp>
      <p:sp>
        <p:nvSpPr>
          <p:cNvPr id="4" name="Pladsholder til slidenummer 3"/>
          <p:cNvSpPr>
            <a:spLocks noGrp="1"/>
          </p:cNvSpPr>
          <p:nvPr>
            <p:ph type="sldNum" sz="quarter" idx="5"/>
          </p:nvPr>
        </p:nvSpPr>
        <p:spPr/>
        <p:txBody>
          <a:bodyPr/>
          <a:lstStyle/>
          <a:p>
            <a:fld id="{B22202B4-42B1-418B-B51C-64CA672B45AE}" type="slidenum">
              <a:rPr lang="da-DK" smtClean="0"/>
              <a:pPr/>
              <a:t>6</a:t>
            </a:fld>
            <a:endParaRPr lang="da-DK"/>
          </a:p>
        </p:txBody>
      </p:sp>
    </p:spTree>
    <p:extLst>
      <p:ext uri="{BB962C8B-B14F-4D97-AF65-F5344CB8AC3E}">
        <p14:creationId xmlns:p14="http://schemas.microsoft.com/office/powerpoint/2010/main" val="193605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7</a:t>
            </a:fld>
            <a:endParaRPr lang="da-DK"/>
          </a:p>
        </p:txBody>
      </p:sp>
    </p:spTree>
    <p:extLst>
      <p:ext uri="{BB962C8B-B14F-4D97-AF65-F5344CB8AC3E}">
        <p14:creationId xmlns:p14="http://schemas.microsoft.com/office/powerpoint/2010/main" val="54644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 ønsker, som er havnet i nederste højre felt, er de mest interessante at arbejde med. De er vigtigst for jer og I har selv indflydelsen til at realisere dem.</a:t>
            </a:r>
          </a:p>
          <a:p>
            <a:r>
              <a:rPr lang="da-DK" sz="1200" kern="1200" dirty="0">
                <a:solidFill>
                  <a:schemeClr val="tx1"/>
                </a:solidFill>
                <a:effectLst/>
                <a:latin typeface="+mn-lt"/>
                <a:ea typeface="+mn-ea"/>
                <a:cs typeface="+mn-cs"/>
              </a:rPr>
              <a:t>De næstmest interessante er de ønsker, som er havnet øverst til højre. Deres potentiale for at gøre en positiv forskel er lidt mindre, men I har indflydelse til at realisere dem.</a:t>
            </a:r>
          </a:p>
          <a:p>
            <a:r>
              <a:rPr lang="da-DK" sz="1200" kern="1200" dirty="0">
                <a:solidFill>
                  <a:schemeClr val="tx1"/>
                </a:solidFill>
                <a:effectLst/>
                <a:latin typeface="+mn-lt"/>
                <a:ea typeface="+mn-ea"/>
                <a:cs typeface="+mn-cs"/>
              </a:rPr>
              <a:t>De ønsker, som er havnet i det nederste felt på venstre side i matrixen, kan være interessante i forbindelse med løsning af tværgående opgaver. De falder dog uden for jeres umiddelbare beslutningskompetence og kan kræve, at man arbejder på tværs af ledelsesfelter. Disse kan være vigtige at arbejde videre med senere eller i et andet forum. </a:t>
            </a:r>
          </a:p>
          <a:p>
            <a:r>
              <a:rPr lang="da-DK" sz="1200" kern="1200" dirty="0">
                <a:solidFill>
                  <a:schemeClr val="tx1"/>
                </a:solidFill>
                <a:effectLst/>
                <a:latin typeface="+mn-lt"/>
                <a:ea typeface="+mn-ea"/>
                <a:cs typeface="+mn-cs"/>
              </a:rPr>
              <a:t>De ønsker, der ligger i øverste venstre side i matrixen er ikke umiddelbart interessante, men det kan være indsatsområder, der skal arbejdes med på længere sigt. </a:t>
            </a:r>
          </a:p>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8</a:t>
            </a:fld>
            <a:endParaRPr lang="da-DK"/>
          </a:p>
        </p:txBody>
      </p:sp>
    </p:spTree>
    <p:extLst>
      <p:ext uri="{BB962C8B-B14F-4D97-AF65-F5344CB8AC3E}">
        <p14:creationId xmlns:p14="http://schemas.microsoft.com/office/powerpoint/2010/main" val="304705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Til sidst skal I lægge en handlingsplan for, hvordan I fører den eller de idéer I har valgt ud i livet:</a:t>
            </a:r>
          </a:p>
          <a:p>
            <a:r>
              <a:rPr lang="da-DK" sz="1200" kern="1200" dirty="0">
                <a:solidFill>
                  <a:schemeClr val="tx1"/>
                </a:solidFill>
                <a:effectLst/>
                <a:latin typeface="+mn-lt"/>
                <a:ea typeface="+mn-ea"/>
                <a:cs typeface="+mn-cs"/>
              </a:rPr>
              <a:t>Hvilke handlinger kræver den?</a:t>
            </a:r>
          </a:p>
          <a:p>
            <a:r>
              <a:rPr lang="da-DK" sz="1200" kern="1200" dirty="0">
                <a:solidFill>
                  <a:schemeClr val="tx1"/>
                </a:solidFill>
                <a:effectLst/>
                <a:latin typeface="+mn-lt"/>
                <a:ea typeface="+mn-ea"/>
                <a:cs typeface="+mn-cs"/>
              </a:rPr>
              <a:t>Hvem gør hvad?</a:t>
            </a:r>
          </a:p>
          <a:p>
            <a:r>
              <a:rPr lang="da-DK" sz="1200" kern="1200" dirty="0">
                <a:solidFill>
                  <a:schemeClr val="tx1"/>
                </a:solidFill>
                <a:effectLst/>
                <a:latin typeface="+mn-lt"/>
                <a:ea typeface="+mn-ea"/>
                <a:cs typeface="+mn-cs"/>
              </a:rPr>
              <a:t>Hvornår skal de forskellige ting gøres?</a:t>
            </a:r>
          </a:p>
          <a:p>
            <a:endParaRPr lang="da-DK" dirty="0"/>
          </a:p>
        </p:txBody>
      </p:sp>
      <p:sp>
        <p:nvSpPr>
          <p:cNvPr id="4" name="Pladsholder til slidenummer 3"/>
          <p:cNvSpPr>
            <a:spLocks noGrp="1"/>
          </p:cNvSpPr>
          <p:nvPr>
            <p:ph type="sldNum" sz="quarter" idx="5"/>
          </p:nvPr>
        </p:nvSpPr>
        <p:spPr/>
        <p:txBody>
          <a:bodyPr/>
          <a:lstStyle/>
          <a:p>
            <a:fld id="{B22202B4-42B1-418B-B51C-64CA672B45AE}" type="slidenum">
              <a:rPr lang="da-DK" smtClean="0"/>
              <a:pPr/>
              <a:t>9</a:t>
            </a:fld>
            <a:endParaRPr lang="da-DK"/>
          </a:p>
        </p:txBody>
      </p:sp>
    </p:spTree>
    <p:extLst>
      <p:ext uri="{BB962C8B-B14F-4D97-AF65-F5344CB8AC3E}">
        <p14:creationId xmlns:p14="http://schemas.microsoft.com/office/powerpoint/2010/main" val="353527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396800" y="3430800"/>
            <a:ext cx="9396000" cy="735392"/>
          </a:xfrm>
          <a:prstGeom prst="rect">
            <a:avLst/>
          </a:prstGeom>
        </p:spPr>
        <p:txBody>
          <a:bodyPr lIns="216000" tIns="158400" bIns="158400">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p:cNvSpPr>
            <a:spLocks noGrp="1"/>
          </p:cNvSpPr>
          <p:nvPr>
            <p:ph type="dt" sz="half" idx="10"/>
          </p:nvPr>
        </p:nvSpPr>
        <p:spPr/>
        <p:txBody>
          <a:bodyPr/>
          <a:lstStyle>
            <a:lvl1pPr>
              <a:lnSpc>
                <a:spcPct val="80000"/>
              </a:lnSpc>
              <a:defRPr/>
            </a:lvl1pPr>
          </a:lstStyle>
          <a:p>
            <a:fld id="{35FEEDCA-640C-46D1-A7D2-314656AB20DD}" type="datetime1">
              <a:rPr lang="da-DK" smtClean="0"/>
              <a:t>27-06-2019</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12" name="Titel 11">
            <a:extLst>
              <a:ext uri="{FF2B5EF4-FFF2-40B4-BE49-F238E27FC236}">
                <a16:creationId xmlns:a16="http://schemas.microsoft.com/office/drawing/2014/main" id="{4AB96354-929E-4F21-B7BE-50CA7ADFA28C}"/>
              </a:ext>
            </a:extLst>
          </p:cNvPr>
          <p:cNvSpPr>
            <a:spLocks noGrp="1"/>
          </p:cNvSpPr>
          <p:nvPr>
            <p:ph type="title"/>
          </p:nvPr>
        </p:nvSpPr>
        <p:spPr>
          <a:xfrm>
            <a:off x="1396800" y="1080001"/>
            <a:ext cx="9396000" cy="2347200"/>
          </a:xfrm>
        </p:spPr>
        <p:txBody>
          <a:bodyPr wrap="square" lIns="0" rIns="0"/>
          <a:lstStyle>
            <a:lvl1pPr algn="ctr">
              <a:defRPr lang="da-DK" sz="7500" baseline="0" dirty="0"/>
            </a:lvl1pPr>
          </a:lstStyle>
          <a:p>
            <a:r>
              <a:rPr lang="da-DK"/>
              <a:t>Klik for at redigere titeltypografien i masteren</a:t>
            </a:r>
            <a:endParaRPr lang="da-DK" dirty="0"/>
          </a:p>
        </p:txBody>
      </p:sp>
    </p:spTree>
    <p:extLst>
      <p:ext uri="{BB962C8B-B14F-4D97-AF65-F5344CB8AC3E}">
        <p14:creationId xmlns:p14="http://schemas.microsoft.com/office/powerpoint/2010/main" val="396715473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199"/>
          </a:xfrm>
        </p:spPr>
        <p:txBody>
          <a:bodyPr anchor="b"/>
          <a:lstStyle>
            <a:lvl1pPr>
              <a:defRPr sz="3000"/>
            </a:lvl1pPr>
          </a:lstStyle>
          <a:p>
            <a:r>
              <a:rPr lang="da-DK"/>
              <a:t>Klik for at redigere titeltypografien i masteren</a:t>
            </a:r>
            <a:endParaRPr lang="da-DK" dirty="0"/>
          </a:p>
        </p:txBody>
      </p:sp>
      <p:sp>
        <p:nvSpPr>
          <p:cNvPr id="3" name="Pladsholder til billede 2"/>
          <p:cNvSpPr>
            <a:spLocks noGrp="1"/>
          </p:cNvSpPr>
          <p:nvPr>
            <p:ph type="pic" idx="1"/>
          </p:nvPr>
        </p:nvSpPr>
        <p:spPr>
          <a:xfrm>
            <a:off x="5176800" y="1144800"/>
            <a:ext cx="5616000" cy="3996000"/>
          </a:xfrm>
        </p:spPr>
        <p:txBody>
          <a:bodyPr/>
          <a:lstStyle>
            <a:lvl1pPr marL="0" indent="0">
              <a:buNone/>
              <a:defRPr lang="da-DK"/>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5" name="Pladsholder til dato 4"/>
          <p:cNvSpPr>
            <a:spLocks noGrp="1"/>
          </p:cNvSpPr>
          <p:nvPr>
            <p:ph type="dt" sz="half" idx="10"/>
          </p:nvPr>
        </p:nvSpPr>
        <p:spPr/>
        <p:txBody>
          <a:bodyPr/>
          <a:lstStyle/>
          <a:p>
            <a:fld id="{1D26138F-9990-454C-973A-D4CC212F2864}" type="datetime1">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
        <p:nvSpPr>
          <p:cNvPr id="8" name="Pladsholder til tekst 3">
            <a:extLst>
              <a:ext uri="{FF2B5EF4-FFF2-40B4-BE49-F238E27FC236}">
                <a16:creationId xmlns:a16="http://schemas.microsoft.com/office/drawing/2014/main" id="{6E01BC37-9177-427C-B537-9AD6F9E18922}"/>
              </a:ext>
            </a:extLst>
          </p:cNvPr>
          <p:cNvSpPr>
            <a:spLocks noGrp="1"/>
          </p:cNvSpPr>
          <p:nvPr>
            <p:ph type="body" sz="half" idx="2"/>
          </p:nvPr>
        </p:nvSpPr>
        <p:spPr>
          <a:xfrm>
            <a:off x="1396800" y="2286000"/>
            <a:ext cx="3600000" cy="2854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Tree>
    <p:extLst>
      <p:ext uri="{BB962C8B-B14F-4D97-AF65-F5344CB8AC3E}">
        <p14:creationId xmlns:p14="http://schemas.microsoft.com/office/powerpoint/2010/main" val="16851854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4ED5487-2E76-4D27-B1AA-7E67FF254173}" type="datetime1">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Titel 1">
            <a:extLst>
              <a:ext uri="{FF2B5EF4-FFF2-40B4-BE49-F238E27FC236}">
                <a16:creationId xmlns:a16="http://schemas.microsoft.com/office/drawing/2014/main" id="{D8557A3F-D4CC-4012-B621-BADA4349DB47}"/>
              </a:ext>
            </a:extLst>
          </p:cNvPr>
          <p:cNvSpPr>
            <a:spLocks noGrp="1"/>
          </p:cNvSpPr>
          <p:nvPr>
            <p:ph type="title"/>
          </p:nvPr>
        </p:nvSpPr>
        <p:spPr>
          <a:xfrm>
            <a:off x="1396800" y="1144800"/>
            <a:ext cx="9396000" cy="576000"/>
          </a:xfrm>
        </p:spPr>
        <p:txBody>
          <a:bodyPr/>
          <a:lstStyle/>
          <a:p>
            <a:r>
              <a:rPr lang="da-DK"/>
              <a:t>Klik for at redigere titeltypografien i masteren</a:t>
            </a:r>
            <a:endParaRPr lang="da-DK" dirty="0"/>
          </a:p>
        </p:txBody>
      </p:sp>
      <p:sp>
        <p:nvSpPr>
          <p:cNvPr id="8" name="Pladsholder til lodret titel 2">
            <a:extLst>
              <a:ext uri="{FF2B5EF4-FFF2-40B4-BE49-F238E27FC236}">
                <a16:creationId xmlns:a16="http://schemas.microsoft.com/office/drawing/2014/main" id="{E72F8561-9AE9-4251-8CB9-4BF33A601B41}"/>
              </a:ext>
            </a:extLst>
          </p:cNvPr>
          <p:cNvSpPr>
            <a:spLocks noGrp="1"/>
          </p:cNvSpPr>
          <p:nvPr>
            <p:ph type="body" orient="vert" idx="1"/>
          </p:nvPr>
        </p:nvSpPr>
        <p:spPr>
          <a:xfrm>
            <a:off x="1396800" y="1720800"/>
            <a:ext cx="9396000" cy="3420000"/>
          </a:xfrm>
        </p:spPr>
        <p:txBody>
          <a:bodyPr vert="eaVert" lIns="108000" tIns="216000" rIns="158400" bIns="2160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44222913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833FF769-6B28-44F7-9849-17C722E4A515}" type="datetime1">
              <a:rPr lang="da-DK" smtClean="0"/>
              <a:t>27-06-2019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
        <p:nvSpPr>
          <p:cNvPr id="7" name="Lodret titel 1">
            <a:extLst>
              <a:ext uri="{FF2B5EF4-FFF2-40B4-BE49-F238E27FC236}">
                <a16:creationId xmlns:a16="http://schemas.microsoft.com/office/drawing/2014/main" id="{643E747B-515E-429C-B213-94C49F193645}"/>
              </a:ext>
            </a:extLst>
          </p:cNvPr>
          <p:cNvSpPr>
            <a:spLocks noGrp="1"/>
          </p:cNvSpPr>
          <p:nvPr>
            <p:ph type="title" orient="vert"/>
          </p:nvPr>
        </p:nvSpPr>
        <p:spPr>
          <a:xfrm>
            <a:off x="9140400" y="1144800"/>
            <a:ext cx="1652400" cy="3996000"/>
          </a:xfrm>
        </p:spPr>
        <p:txBody>
          <a:bodyPr vert="eaVert" lIns="72000" tIns="180000" bIns="72000"/>
          <a:lstStyle/>
          <a:p>
            <a:r>
              <a:rPr lang="da-DK"/>
              <a:t>Klik for at redigere titeltypografien i masteren</a:t>
            </a:r>
            <a:endParaRPr lang="da-DK" dirty="0"/>
          </a:p>
        </p:txBody>
      </p:sp>
      <p:sp>
        <p:nvSpPr>
          <p:cNvPr id="8" name="Pladsholder til lodret titel 2">
            <a:extLst>
              <a:ext uri="{FF2B5EF4-FFF2-40B4-BE49-F238E27FC236}">
                <a16:creationId xmlns:a16="http://schemas.microsoft.com/office/drawing/2014/main" id="{EF5AF446-D2DB-4A8A-82C1-193AD46C0C65}"/>
              </a:ext>
            </a:extLst>
          </p:cNvPr>
          <p:cNvSpPr>
            <a:spLocks noGrp="1"/>
          </p:cNvSpPr>
          <p:nvPr>
            <p:ph type="body" orient="vert" idx="1"/>
          </p:nvPr>
        </p:nvSpPr>
        <p:spPr>
          <a:xfrm>
            <a:off x="1396800" y="1144800"/>
            <a:ext cx="7743600" cy="3996000"/>
          </a:xfrm>
        </p:spPr>
        <p:txBody>
          <a:bodyPr vert="eaVert" lIns="108000" tIns="216000" rIns="158400" bIns="2160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2689721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a:t>Klik for at redigere titeltypografien i masteren</a:t>
            </a:r>
            <a:endParaRPr lang="da-DK" noProof="0" dirty="0"/>
          </a:p>
        </p:txBody>
      </p:sp>
      <p:sp>
        <p:nvSpPr>
          <p:cNvPr id="3" name="Pladsholder til indhold 2"/>
          <p:cNvSpPr>
            <a:spLocks noGrp="1"/>
          </p:cNvSpPr>
          <p:nvPr>
            <p:ph idx="1"/>
          </p:nvPr>
        </p:nvSpPr>
        <p:spPr>
          <a:xfrm>
            <a:off x="1396799" y="1720800"/>
            <a:ext cx="9396000" cy="3420000"/>
          </a:xfrm>
        </p:spPr>
        <p:txBody>
          <a:bodyPr tIns="158400" numCol="1"/>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8B27D368-A7FF-4202-BACA-4CD25E48906C}" type="datetime1">
              <a:rPr lang="da-DK" smtClean="0"/>
              <a:t>27-06-2019</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6981125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lle titel og lille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5914799" cy="576000"/>
          </a:xfrm>
        </p:spPr>
        <p:txBody>
          <a:bodyPr/>
          <a:lstStyle>
            <a:lvl1pPr>
              <a:defRPr/>
            </a:lvl1pPr>
          </a:lstStyle>
          <a:p>
            <a:r>
              <a:rPr lang="da-DK" noProof="0"/>
              <a:t>Klik for at redigere titeltypografien i masteren</a:t>
            </a:r>
            <a:endParaRPr lang="da-DK" noProof="0" dirty="0"/>
          </a:p>
        </p:txBody>
      </p:sp>
      <p:sp>
        <p:nvSpPr>
          <p:cNvPr id="3" name="Pladsholder til indhold 2"/>
          <p:cNvSpPr>
            <a:spLocks noGrp="1"/>
          </p:cNvSpPr>
          <p:nvPr>
            <p:ph idx="1"/>
          </p:nvPr>
        </p:nvSpPr>
        <p:spPr>
          <a:xfrm>
            <a:off x="1396799" y="1720800"/>
            <a:ext cx="5914800" cy="3420000"/>
          </a:xfrm>
        </p:spPr>
        <p:txBody>
          <a:bodyPr tIns="158400" numCol="1"/>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p:txBody>
          <a:bodyPr/>
          <a:lstStyle/>
          <a:p>
            <a:fld id="{B6A0A683-A9AB-471D-9AE7-B9B0FF032BF5}" type="datetime1">
              <a:rPr lang="da-DK" smtClean="0"/>
              <a:t>27-06-2019</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7899086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1396800" y="1201085"/>
            <a:ext cx="9396000" cy="2787716"/>
          </a:xfrm>
        </p:spPr>
        <p:txBody>
          <a:bodyPr anchor="b"/>
          <a:lstStyle>
            <a:lvl1pPr>
              <a:defRPr sz="5000"/>
            </a:lvl1pPr>
          </a:lstStyle>
          <a:p>
            <a:r>
              <a:rPr lang="da-DK"/>
              <a:t>Klik for at redigere titeltypografien i masteren</a:t>
            </a:r>
            <a:endParaRPr lang="da-DK" dirty="0"/>
          </a:p>
        </p:txBody>
      </p:sp>
      <p:sp>
        <p:nvSpPr>
          <p:cNvPr id="3" name="Pladsholder til tekst 2"/>
          <p:cNvSpPr>
            <a:spLocks noGrp="1"/>
          </p:cNvSpPr>
          <p:nvPr>
            <p:ph type="body" idx="1"/>
          </p:nvPr>
        </p:nvSpPr>
        <p:spPr>
          <a:xfrm>
            <a:off x="1396800" y="3988800"/>
            <a:ext cx="9396000" cy="735392"/>
          </a:xfrm>
        </p:spPr>
        <p:txBody>
          <a:bodyPr tIns="158400" bIns="158400">
            <a:spAutoFit/>
          </a:bodyPr>
          <a:lstStyle>
            <a:lvl1pPr marL="0" indent="0">
              <a:buNone/>
              <a:defRPr lang="da-DK" dirty="0" smtClean="0"/>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p:cNvSpPr>
            <a:spLocks noGrp="1"/>
          </p:cNvSpPr>
          <p:nvPr>
            <p:ph type="dt" sz="half" idx="10"/>
          </p:nvPr>
        </p:nvSpPr>
        <p:spPr/>
        <p:txBody>
          <a:bodyPr/>
          <a:lstStyle/>
          <a:p>
            <a:fld id="{A9057F36-F341-484C-A4A9-913C7A6579D2}" type="datetime1">
              <a:rPr lang="da-DK" smtClean="0"/>
              <a:t>27-06-2019</a:t>
            </a:fld>
            <a:endParaRPr lang="da-DK"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368495236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indhold 2"/>
          <p:cNvSpPr>
            <a:spLocks noGrp="1"/>
          </p:cNvSpPr>
          <p:nvPr>
            <p:ph sz="half" idx="1"/>
          </p:nvPr>
        </p:nvSpPr>
        <p:spPr>
          <a:xfrm>
            <a:off x="1396799" y="1720800"/>
            <a:ext cx="4590000" cy="3420000"/>
          </a:xfrm>
        </p:spPr>
        <p:txBody>
          <a:bodyPr tIns="158400" b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6209998" y="1720800"/>
            <a:ext cx="4590000" cy="3420000"/>
          </a:xfrm>
        </p:spPr>
        <p:txBody>
          <a:bodyPr tIns="158400" b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0"/>
          </p:nvPr>
        </p:nvSpPr>
        <p:spPr/>
        <p:txBody>
          <a:bodyPr/>
          <a:lstStyle/>
          <a:p>
            <a:fld id="{4F3C9A59-AA61-422D-A9BA-DC5CFF828B38}" type="datetime1">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173945024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extLst mod="1">
    <p:ext uri="{DCECCB84-F9BA-43D5-87BE-67443E8EF086}">
      <p15:sldGuideLst xmlns:p15="http://schemas.microsoft.com/office/powerpoint/2012/main">
        <p15:guide id="1" orient="horz" pos="2614"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1396797"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p:cNvSpPr>
            <a:spLocks noGrp="1"/>
          </p:cNvSpPr>
          <p:nvPr>
            <p:ph sz="half" idx="2"/>
          </p:nvPr>
        </p:nvSpPr>
        <p:spPr>
          <a:xfrm>
            <a:off x="1396799" y="2376000"/>
            <a:ext cx="4590000" cy="2746498"/>
          </a:xfrm>
        </p:spPr>
        <p:txBody>
          <a:bodyPr t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6210000" y="1720800"/>
            <a:ext cx="4590000" cy="576000"/>
          </a:xfrm>
        </p:spPr>
        <p:txBody>
          <a:bodyPr tIns="36000" bIns="0"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p:cNvSpPr>
            <a:spLocks noGrp="1"/>
          </p:cNvSpPr>
          <p:nvPr>
            <p:ph sz="quarter" idx="4"/>
          </p:nvPr>
        </p:nvSpPr>
        <p:spPr>
          <a:xfrm>
            <a:off x="6210000" y="2376000"/>
            <a:ext cx="4590000" cy="2764800"/>
          </a:xfrm>
        </p:spPr>
        <p:txBody>
          <a:bodyPr tIns="15840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p:cNvSpPr>
            <a:spLocks noGrp="1"/>
          </p:cNvSpPr>
          <p:nvPr>
            <p:ph type="dt" sz="half" idx="10"/>
          </p:nvPr>
        </p:nvSpPr>
        <p:spPr/>
        <p:txBody>
          <a:bodyPr/>
          <a:lstStyle/>
          <a:p>
            <a:fld id="{1EBB6033-EF54-4498-8424-D36E2846B46D}" type="datetime1">
              <a:rPr lang="da-DK" smtClean="0"/>
              <a:t>27-06-2019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6A601085-A43E-4613-952E-45B225519ABB}" type="slidenum">
              <a:rPr lang="da-DK" smtClean="0"/>
              <a:t>‹nr.›</a:t>
            </a:fld>
            <a:endParaRPr lang="da-DK"/>
          </a:p>
        </p:txBody>
      </p:sp>
      <p:sp>
        <p:nvSpPr>
          <p:cNvPr id="10" name="Titel 1">
            <a:extLst>
              <a:ext uri="{FF2B5EF4-FFF2-40B4-BE49-F238E27FC236}">
                <a16:creationId xmlns:a16="http://schemas.microsoft.com/office/drawing/2014/main" id="{4D21ECCE-77B7-4C00-9F17-2D15817A035D}"/>
              </a:ext>
            </a:extLst>
          </p:cNvPr>
          <p:cNvSpPr>
            <a:spLocks noGrp="1"/>
          </p:cNvSpPr>
          <p:nvPr>
            <p:ph type="title"/>
          </p:nvPr>
        </p:nvSpPr>
        <p:spPr>
          <a:xfrm>
            <a:off x="1396800" y="1144800"/>
            <a:ext cx="9396000" cy="576000"/>
          </a:xfrm>
        </p:spPr>
        <p:txBody>
          <a:bodyPr/>
          <a:lstStyle/>
          <a:p>
            <a:r>
              <a:rPr lang="da-DK"/>
              <a:t>Klik for at redigere titeltypografien i masteren</a:t>
            </a:r>
            <a:endParaRPr lang="da-DK" dirty="0"/>
          </a:p>
        </p:txBody>
      </p:sp>
    </p:spTree>
    <p:extLst>
      <p:ext uri="{BB962C8B-B14F-4D97-AF65-F5344CB8AC3E}">
        <p14:creationId xmlns:p14="http://schemas.microsoft.com/office/powerpoint/2010/main" val="16288154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endParaRPr lang="da-DK" dirty="0"/>
          </a:p>
        </p:txBody>
      </p:sp>
      <p:sp>
        <p:nvSpPr>
          <p:cNvPr id="3" name="Pladsholder til dato 2"/>
          <p:cNvSpPr>
            <a:spLocks noGrp="1"/>
          </p:cNvSpPr>
          <p:nvPr>
            <p:ph type="dt" sz="half" idx="10"/>
          </p:nvPr>
        </p:nvSpPr>
        <p:spPr/>
        <p:txBody>
          <a:bodyPr/>
          <a:lstStyle/>
          <a:p>
            <a:fld id="{5C02ADB3-F2B1-4541-867C-694E6E1BC945}" type="datetime1">
              <a:rPr lang="da-DK" smtClean="0"/>
              <a:t>27-06-2019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69622413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64D4501-E2E2-49F1-8AB9-031B869AFC39}" type="datetime1">
              <a:rPr lang="da-DK" smtClean="0"/>
              <a:t>27-06-2019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292329201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396800" y="1144800"/>
            <a:ext cx="3600000" cy="1141200"/>
          </a:xfrm>
        </p:spPr>
        <p:txBody>
          <a:bodyPr anchor="b"/>
          <a:lstStyle>
            <a:lvl1pPr>
              <a:defRPr sz="3000"/>
            </a:lvl1pPr>
          </a:lstStyle>
          <a:p>
            <a:r>
              <a:rPr lang="da-DK"/>
              <a:t>Klik for at redigere titeltypografien i masteren</a:t>
            </a:r>
            <a:endParaRPr lang="da-DK" dirty="0"/>
          </a:p>
        </p:txBody>
      </p:sp>
      <p:sp>
        <p:nvSpPr>
          <p:cNvPr id="3" name="Pladsholder til indhold 2"/>
          <p:cNvSpPr>
            <a:spLocks noGrp="1"/>
          </p:cNvSpPr>
          <p:nvPr>
            <p:ph idx="1"/>
          </p:nvPr>
        </p:nvSpPr>
        <p:spPr>
          <a:xfrm>
            <a:off x="5176800" y="1144800"/>
            <a:ext cx="5616000" cy="3996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1396800" y="2286000"/>
            <a:ext cx="3600000" cy="2854800"/>
          </a:xfrm>
        </p:spPr>
        <p:txBody>
          <a:bodyPr wrap="square">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p:cNvSpPr>
            <a:spLocks noGrp="1"/>
          </p:cNvSpPr>
          <p:nvPr>
            <p:ph type="dt" sz="half" idx="10"/>
          </p:nvPr>
        </p:nvSpPr>
        <p:spPr/>
        <p:txBody>
          <a:bodyPr/>
          <a:lstStyle/>
          <a:p>
            <a:fld id="{838F6477-E784-4BA9-8259-431CA66C41FC}" type="datetime1">
              <a:rPr lang="da-DK" smtClean="0"/>
              <a:t>27-06-2019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6A601085-A43E-4613-952E-45B225519ABB}" type="slidenum">
              <a:rPr lang="da-DK" smtClean="0"/>
              <a:t>‹nr.›</a:t>
            </a:fld>
            <a:endParaRPr lang="da-DK"/>
          </a:p>
        </p:txBody>
      </p:sp>
    </p:spTree>
    <p:extLst>
      <p:ext uri="{BB962C8B-B14F-4D97-AF65-F5344CB8AC3E}">
        <p14:creationId xmlns:p14="http://schemas.microsoft.com/office/powerpoint/2010/main" val="15203415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www.jammerbugt.dk/"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396800" y="1144800"/>
            <a:ext cx="9396000" cy="576000"/>
          </a:xfrm>
          <a:prstGeom prst="rect">
            <a:avLst/>
          </a:prstGeom>
        </p:spPr>
        <p:txBody>
          <a:bodyPr vert="horz" lIns="180000" tIns="72000" rIns="72000" bIns="72000" rtlCol="0" anchor="b" anchorCtr="0">
            <a:noAutofit/>
          </a:bodyPr>
          <a:lstStyle/>
          <a:p>
            <a:r>
              <a:rPr lang="da-DK" dirty="0"/>
              <a:t>KLIK FOR AT REDIGERE I MASTER</a:t>
            </a:r>
          </a:p>
        </p:txBody>
      </p:sp>
      <p:sp>
        <p:nvSpPr>
          <p:cNvPr id="3" name="Pladsholder til tekst 2"/>
          <p:cNvSpPr>
            <a:spLocks noGrp="1"/>
          </p:cNvSpPr>
          <p:nvPr>
            <p:ph type="body" idx="1"/>
          </p:nvPr>
        </p:nvSpPr>
        <p:spPr>
          <a:xfrm>
            <a:off x="1396800" y="1720800"/>
            <a:ext cx="9396000" cy="3420000"/>
          </a:xfrm>
          <a:prstGeom prst="rect">
            <a:avLst/>
          </a:prstGeom>
          <a:effectLst>
            <a:outerShdw blurRad="406400" dist="177800" dir="5400000" algn="t" rotWithShape="0">
              <a:prstClr val="black">
                <a:alpha val="50000"/>
              </a:prstClr>
            </a:outerShdw>
          </a:effectLst>
        </p:spPr>
        <p:style>
          <a:lnRef idx="0">
            <a:scrgbClr r="0" g="0" b="0"/>
          </a:lnRef>
          <a:fillRef idx="1001">
            <a:schemeClr val="lt1"/>
          </a:fillRef>
          <a:effectRef idx="0">
            <a:scrgbClr r="0" g="0" b="0"/>
          </a:effectRef>
          <a:fontRef idx="major"/>
        </p:style>
        <p:txBody>
          <a:bodyPr vert="horz" lIns="216000" tIns="158400" rIns="216000" bIns="10800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10800000" y="5490000"/>
            <a:ext cx="1224000" cy="288000"/>
          </a:xfrm>
          <a:prstGeom prst="rect">
            <a:avLst/>
          </a:prstGeom>
        </p:spPr>
        <p:txBody>
          <a:bodyPr vert="horz" lIns="198000" tIns="72000" rIns="91440" bIns="72000" rtlCol="0" anchor="ctr"/>
          <a:lstStyle>
            <a:lvl1pPr algn="l">
              <a:lnSpc>
                <a:spcPct val="80000"/>
              </a:lnSpc>
              <a:defRPr sz="1000">
                <a:solidFill>
                  <a:schemeClr val="accent1"/>
                </a:solidFill>
              </a:defRPr>
            </a:lvl1pPr>
          </a:lstStyle>
          <a:p>
            <a:fld id="{AC6BB066-4DEF-482E-88BB-C78610CA89CD}" type="datetime1">
              <a:rPr lang="da-DK" smtClean="0"/>
              <a:t>27-06-2019</a:t>
            </a:fld>
            <a:endParaRPr lang="da-DK" dirty="0"/>
          </a:p>
        </p:txBody>
      </p:sp>
      <p:sp>
        <p:nvSpPr>
          <p:cNvPr id="5" name="Pladsholder til sidefod 4"/>
          <p:cNvSpPr>
            <a:spLocks noGrp="1"/>
          </p:cNvSpPr>
          <p:nvPr>
            <p:ph type="ftr" sz="quarter" idx="3"/>
          </p:nvPr>
        </p:nvSpPr>
        <p:spPr>
          <a:xfrm>
            <a:off x="1396800" y="5490000"/>
            <a:ext cx="9396000" cy="288000"/>
          </a:xfrm>
          <a:prstGeom prst="rect">
            <a:avLst/>
          </a:prstGeom>
        </p:spPr>
        <p:txBody>
          <a:bodyPr vert="horz" lIns="216000" tIns="72000" rIns="216000" bIns="72000" rtlCol="0" anchor="ctr"/>
          <a:lstStyle>
            <a:lvl1pPr algn="l">
              <a:defRPr sz="1000">
                <a:solidFill>
                  <a:schemeClr val="accent1"/>
                </a:solidFill>
              </a:defRPr>
            </a:lvl1pPr>
          </a:lstStyle>
          <a:p>
            <a:endParaRPr lang="da-DK" dirty="0"/>
          </a:p>
        </p:txBody>
      </p:sp>
      <p:sp>
        <p:nvSpPr>
          <p:cNvPr id="6" name="Pladsholder til slidenummer 5"/>
          <p:cNvSpPr>
            <a:spLocks noGrp="1"/>
          </p:cNvSpPr>
          <p:nvPr>
            <p:ph type="sldNum" sz="quarter" idx="4"/>
          </p:nvPr>
        </p:nvSpPr>
        <p:spPr>
          <a:xfrm>
            <a:off x="10800000" y="5302800"/>
            <a:ext cx="1224000" cy="288000"/>
          </a:xfrm>
          <a:prstGeom prst="rect">
            <a:avLst/>
          </a:prstGeom>
        </p:spPr>
        <p:txBody>
          <a:bodyPr vert="horz" lIns="198000" tIns="72000" rIns="90000" bIns="72000" rtlCol="0" anchor="ctr"/>
          <a:lstStyle>
            <a:lvl1pPr algn="l">
              <a:defRPr sz="1000">
                <a:solidFill>
                  <a:schemeClr val="accent1"/>
                </a:solidFill>
              </a:defRPr>
            </a:lvl1pPr>
          </a:lstStyle>
          <a:p>
            <a:fld id="{6A601085-A43E-4613-952E-45B225519ABB}" type="slidenum">
              <a:rPr lang="da-DK" smtClean="0"/>
              <a:pPr/>
              <a:t>‹nr.›</a:t>
            </a:fld>
            <a:endParaRPr lang="da-DK" dirty="0"/>
          </a:p>
        </p:txBody>
      </p:sp>
      <p:pic>
        <p:nvPicPr>
          <p:cNvPr id="18" name="Billede 17">
            <a:extLst>
              <a:ext uri="{FF2B5EF4-FFF2-40B4-BE49-F238E27FC236}">
                <a16:creationId xmlns:a16="http://schemas.microsoft.com/office/drawing/2014/main" id="{1F52717E-F389-49D9-BF9F-7362D90A942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68802"/>
            <a:ext cx="12192000" cy="893608"/>
          </a:xfrm>
          <a:prstGeom prst="rect">
            <a:avLst/>
          </a:prstGeom>
        </p:spPr>
      </p:pic>
      <p:pic>
        <p:nvPicPr>
          <p:cNvPr id="20" name="Billede 19">
            <a:extLst>
              <a:ext uri="{FF2B5EF4-FFF2-40B4-BE49-F238E27FC236}">
                <a16:creationId xmlns:a16="http://schemas.microsoft.com/office/drawing/2014/main" id="{C7DEE327-7051-4CF0-B925-A85972971FD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00001" y="5778000"/>
            <a:ext cx="1227767" cy="1083738"/>
          </a:xfrm>
          <a:prstGeom prst="rect">
            <a:avLst/>
          </a:prstGeom>
          <a:effectLst>
            <a:outerShdw blurRad="406400" dist="203200" dir="5400000" algn="ctr" rotWithShape="0">
              <a:srgbClr val="000000">
                <a:alpha val="50000"/>
              </a:srgbClr>
            </a:outerShdw>
          </a:effectLst>
        </p:spPr>
      </p:pic>
      <p:sp>
        <p:nvSpPr>
          <p:cNvPr id="7" name="Rektangel 6">
            <a:hlinkClick r:id="" action="ppaction://hlinkshowjump?jump=previousslide"/>
            <a:extLst>
              <a:ext uri="{FF2B5EF4-FFF2-40B4-BE49-F238E27FC236}">
                <a16:creationId xmlns:a16="http://schemas.microsoft.com/office/drawing/2014/main" id="{8C98AF03-3C24-441B-B915-5B3BE5E56E2A}"/>
              </a:ext>
            </a:extLst>
          </p:cNvPr>
          <p:cNvSpPr/>
          <p:nvPr userDrawn="1"/>
        </p:nvSpPr>
        <p:spPr>
          <a:xfrm>
            <a:off x="0" y="0"/>
            <a:ext cx="13967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hlinkClick r:id="" action="ppaction://hlinkshowjump?jump=nextslide"/>
            <a:extLst>
              <a:ext uri="{FF2B5EF4-FFF2-40B4-BE49-F238E27FC236}">
                <a16:creationId xmlns:a16="http://schemas.microsoft.com/office/drawing/2014/main" id="{CF33B15B-DA0A-426C-AF84-09A5BE0195D5}"/>
              </a:ext>
            </a:extLst>
          </p:cNvPr>
          <p:cNvSpPr/>
          <p:nvPr userDrawn="1"/>
        </p:nvSpPr>
        <p:spPr>
          <a:xfrm>
            <a:off x="10792800" y="0"/>
            <a:ext cx="1396799" cy="5777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hlinkClick r:id="rId16"/>
            <a:extLst>
              <a:ext uri="{FF2B5EF4-FFF2-40B4-BE49-F238E27FC236}">
                <a16:creationId xmlns:a16="http://schemas.microsoft.com/office/drawing/2014/main" id="{819DC552-4F42-47F1-ABA0-7B14596CA238}"/>
              </a:ext>
            </a:extLst>
          </p:cNvPr>
          <p:cNvSpPr/>
          <p:nvPr userDrawn="1"/>
        </p:nvSpPr>
        <p:spPr>
          <a:xfrm>
            <a:off x="10800000" y="5777327"/>
            <a:ext cx="1396799" cy="1084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19743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tryk.jammerbugt.dk/media/3492231/handleplansskabelon-til-apv.doc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Undertitel 9">
            <a:extLst>
              <a:ext uri="{FF2B5EF4-FFF2-40B4-BE49-F238E27FC236}">
                <a16:creationId xmlns:a16="http://schemas.microsoft.com/office/drawing/2014/main" id="{815C7E15-5D27-4056-B44D-8A32BE710F4E}"/>
              </a:ext>
            </a:extLst>
          </p:cNvPr>
          <p:cNvSpPr>
            <a:spLocks noGrp="1"/>
          </p:cNvSpPr>
          <p:nvPr>
            <p:ph type="subTitle" idx="1"/>
          </p:nvPr>
        </p:nvSpPr>
        <p:spPr>
          <a:xfrm>
            <a:off x="1228124" y="4389589"/>
            <a:ext cx="9396000" cy="735392"/>
          </a:xfrm>
        </p:spPr>
        <p:txBody>
          <a:bodyPr/>
          <a:lstStyle/>
          <a:p>
            <a:r>
              <a:rPr lang="da-DK" dirty="0"/>
              <a:t>Dialogmetoden</a:t>
            </a:r>
          </a:p>
        </p:txBody>
      </p:sp>
      <p:sp>
        <p:nvSpPr>
          <p:cNvPr id="9" name="Titel 8">
            <a:extLst>
              <a:ext uri="{FF2B5EF4-FFF2-40B4-BE49-F238E27FC236}">
                <a16:creationId xmlns:a16="http://schemas.microsoft.com/office/drawing/2014/main" id="{532D5171-B2F3-4804-B50A-E78407AFBFBF}"/>
              </a:ext>
            </a:extLst>
          </p:cNvPr>
          <p:cNvSpPr>
            <a:spLocks noGrp="1"/>
          </p:cNvSpPr>
          <p:nvPr>
            <p:ph type="title"/>
          </p:nvPr>
        </p:nvSpPr>
        <p:spPr>
          <a:xfrm>
            <a:off x="1228124" y="2042389"/>
            <a:ext cx="9396000" cy="2347200"/>
          </a:xfrm>
        </p:spPr>
        <p:txBody>
          <a:bodyPr/>
          <a:lstStyle/>
          <a:p>
            <a:r>
              <a:rPr lang="da-DK" dirty="0"/>
              <a:t>Trivsels</a:t>
            </a:r>
            <a:br>
              <a:rPr lang="da-DK" dirty="0"/>
            </a:br>
            <a:r>
              <a:rPr lang="da-DK" dirty="0"/>
              <a:t>undersøgelse 2019</a:t>
            </a:r>
          </a:p>
        </p:txBody>
      </p:sp>
    </p:spTree>
    <p:extLst>
      <p:ext uri="{BB962C8B-B14F-4D97-AF65-F5344CB8AC3E}">
        <p14:creationId xmlns:p14="http://schemas.microsoft.com/office/powerpoint/2010/main" val="40015946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7102688-7F6C-4CCE-8C7B-77D0B0063E85}"/>
              </a:ext>
            </a:extLst>
          </p:cNvPr>
          <p:cNvSpPr>
            <a:spLocks noGrp="1"/>
          </p:cNvSpPr>
          <p:nvPr>
            <p:ph type="title"/>
          </p:nvPr>
        </p:nvSpPr>
        <p:spPr>
          <a:xfrm>
            <a:off x="516808" y="84803"/>
            <a:ext cx="6873449" cy="1054050"/>
          </a:xfrm>
        </p:spPr>
        <p:txBody>
          <a:bodyPr/>
          <a:lstStyle/>
          <a:p>
            <a:r>
              <a:rPr lang="da-DK" sz="3600" dirty="0">
                <a:latin typeface="Arial" charset="0"/>
              </a:rPr>
              <a:t>Trivselsundersøgelsen</a:t>
            </a:r>
            <a:br>
              <a:rPr lang="da-DK" sz="3600" dirty="0">
                <a:latin typeface="Arial" charset="0"/>
              </a:rPr>
            </a:br>
            <a:r>
              <a:rPr lang="da-DK" sz="2800" dirty="0">
                <a:latin typeface="Arial" charset="0"/>
              </a:rPr>
              <a:t>Opfølgningsmøde</a:t>
            </a:r>
            <a:endParaRPr lang="da-DK" sz="3600" dirty="0"/>
          </a:p>
        </p:txBody>
      </p:sp>
      <p:sp>
        <p:nvSpPr>
          <p:cNvPr id="8" name="Pladsholder til indhold 7">
            <a:extLst>
              <a:ext uri="{FF2B5EF4-FFF2-40B4-BE49-F238E27FC236}">
                <a16:creationId xmlns:a16="http://schemas.microsoft.com/office/drawing/2014/main" id="{452568F9-DA6A-47A7-A569-287E60E7B19D}"/>
              </a:ext>
            </a:extLst>
          </p:cNvPr>
          <p:cNvSpPr>
            <a:spLocks noGrp="1"/>
          </p:cNvSpPr>
          <p:nvPr>
            <p:ph idx="1"/>
          </p:nvPr>
        </p:nvSpPr>
        <p:spPr>
          <a:xfrm>
            <a:off x="516808" y="1577591"/>
            <a:ext cx="6641076" cy="4260501"/>
          </a:xfrm>
        </p:spPr>
        <p:txBody>
          <a:bodyPr anchor="ctr">
            <a:normAutofit fontScale="77500" lnSpcReduction="20000"/>
          </a:bodyPr>
          <a:lstStyle/>
          <a:p>
            <a:pPr marL="0" indent="0">
              <a:buNone/>
            </a:pPr>
            <a:r>
              <a:rPr lang="da-DK" dirty="0"/>
              <a:t>Punkter til opfølgningsmødet kan være:</a:t>
            </a:r>
          </a:p>
          <a:p>
            <a:pPr lvl="0"/>
            <a:r>
              <a:rPr lang="da-DK" dirty="0"/>
              <a:t>Kort resume af det forløb I har været igennem</a:t>
            </a:r>
          </a:p>
          <a:p>
            <a:pPr lvl="0"/>
            <a:r>
              <a:rPr lang="da-DK" dirty="0"/>
              <a:t>Har vi gjort, hvad vi aftalte at gøre i vores handlingsplan?</a:t>
            </a:r>
          </a:p>
          <a:p>
            <a:pPr lvl="0"/>
            <a:r>
              <a:rPr lang="da-DK" dirty="0"/>
              <a:t>Har vi opnået vores mål?</a:t>
            </a:r>
          </a:p>
          <a:p>
            <a:pPr lvl="0"/>
            <a:r>
              <a:rPr lang="da-DK" dirty="0"/>
              <a:t>Har det skabt den forventede værdi for/i organisationen?</a:t>
            </a:r>
          </a:p>
          <a:p>
            <a:pPr lvl="0"/>
            <a:r>
              <a:rPr lang="da-DK" dirty="0"/>
              <a:t>Har der været andre effekter?</a:t>
            </a:r>
          </a:p>
          <a:p>
            <a:pPr lvl="0"/>
            <a:r>
              <a:rPr lang="da-DK" dirty="0"/>
              <a:t>Skal vi gøre noget anderledes fremadrettet, eller fortsætte med det vi har indført?</a:t>
            </a:r>
          </a:p>
          <a:p>
            <a:pPr marL="0" lvl="0" indent="0">
              <a:buNone/>
            </a:pPr>
            <a:endParaRPr lang="da-DK" dirty="0"/>
          </a:p>
          <a:p>
            <a:pPr marL="0" lvl="0" indent="0">
              <a:buNone/>
            </a:pPr>
            <a:r>
              <a:rPr lang="da-DK" b="1" dirty="0"/>
              <a:t>Husk obligatorisk evalueringsmetode</a:t>
            </a:r>
          </a:p>
        </p:txBody>
      </p:sp>
      <p:pic>
        <p:nvPicPr>
          <p:cNvPr id="5" name="Billede 4">
            <a:extLst>
              <a:ext uri="{FF2B5EF4-FFF2-40B4-BE49-F238E27FC236}">
                <a16:creationId xmlns:a16="http://schemas.microsoft.com/office/drawing/2014/main" id="{4E481F48-EB4E-46D9-95E3-A8C45DC43377}"/>
              </a:ext>
            </a:extLst>
          </p:cNvPr>
          <p:cNvPicPr>
            <a:picLocks noChangeAspect="1"/>
          </p:cNvPicPr>
          <p:nvPr/>
        </p:nvPicPr>
        <p:blipFill rotWithShape="1">
          <a:blip r:embed="rId3"/>
          <a:srcRect l="5391" t="15278" r="62969" b="8055"/>
          <a:stretch/>
        </p:blipFill>
        <p:spPr>
          <a:xfrm>
            <a:off x="7390257" y="2059913"/>
            <a:ext cx="4601343" cy="2891174"/>
          </a:xfrm>
          <a:prstGeom prst="rect">
            <a:avLst/>
          </a:prstGeom>
        </p:spPr>
      </p:pic>
    </p:spTree>
    <p:extLst>
      <p:ext uri="{BB962C8B-B14F-4D97-AF65-F5344CB8AC3E}">
        <p14:creationId xmlns:p14="http://schemas.microsoft.com/office/powerpoint/2010/main" val="25867577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54A3E4E-504F-43E1-A0A8-8E8ED29AF901}"/>
              </a:ext>
            </a:extLst>
          </p:cNvPr>
          <p:cNvSpPr>
            <a:spLocks noGrp="1"/>
          </p:cNvSpPr>
          <p:nvPr>
            <p:ph type="title"/>
          </p:nvPr>
        </p:nvSpPr>
        <p:spPr>
          <a:xfrm>
            <a:off x="197566" y="73165"/>
            <a:ext cx="10968572" cy="585615"/>
          </a:xfrm>
        </p:spPr>
        <p:txBody>
          <a:bodyPr/>
          <a:lstStyle/>
          <a:p>
            <a:r>
              <a:rPr lang="da-DK" dirty="0"/>
              <a:t>Tidsplan for Trivselsundersøgelse 2019</a:t>
            </a:r>
          </a:p>
        </p:txBody>
      </p:sp>
      <p:graphicFrame>
        <p:nvGraphicFramePr>
          <p:cNvPr id="2" name="Pladsholder til indhold 1">
            <a:extLst>
              <a:ext uri="{FF2B5EF4-FFF2-40B4-BE49-F238E27FC236}">
                <a16:creationId xmlns:a16="http://schemas.microsoft.com/office/drawing/2014/main" id="{C8368F92-3E2D-4B8D-9DC0-B0C6DF872A83}"/>
              </a:ext>
            </a:extLst>
          </p:cNvPr>
          <p:cNvGraphicFramePr>
            <a:graphicFrameLocks noGrp="1"/>
          </p:cNvGraphicFramePr>
          <p:nvPr>
            <p:ph idx="1"/>
            <p:extLst>
              <p:ext uri="{D42A27DB-BD31-4B8C-83A1-F6EECF244321}">
                <p14:modId xmlns:p14="http://schemas.microsoft.com/office/powerpoint/2010/main" val="64189438"/>
              </p:ext>
            </p:extLst>
          </p:nvPr>
        </p:nvGraphicFramePr>
        <p:xfrm>
          <a:off x="230441" y="628335"/>
          <a:ext cx="11889996" cy="4577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D1A59C59-06FF-4FAE-8452-0E9D94E8DD4C}"/>
              </a:ext>
            </a:extLst>
          </p:cNvPr>
          <p:cNvGraphicFramePr/>
          <p:nvPr>
            <p:extLst>
              <p:ext uri="{D42A27DB-BD31-4B8C-83A1-F6EECF244321}">
                <p14:modId xmlns:p14="http://schemas.microsoft.com/office/powerpoint/2010/main" val="1864125727"/>
              </p:ext>
            </p:extLst>
          </p:nvPr>
        </p:nvGraphicFramePr>
        <p:xfrm>
          <a:off x="-3237323" y="5340512"/>
          <a:ext cx="12040998" cy="6291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kstfelt 11">
            <a:extLst>
              <a:ext uri="{FF2B5EF4-FFF2-40B4-BE49-F238E27FC236}">
                <a16:creationId xmlns:a16="http://schemas.microsoft.com/office/drawing/2014/main" id="{DC98BD4A-8294-4B9B-A31B-DF7284EDBBC1}"/>
              </a:ext>
            </a:extLst>
          </p:cNvPr>
          <p:cNvSpPr txBox="1"/>
          <p:nvPr/>
        </p:nvSpPr>
        <p:spPr>
          <a:xfrm>
            <a:off x="197566" y="2769121"/>
            <a:ext cx="1445797" cy="307777"/>
          </a:xfrm>
          <a:prstGeom prst="rect">
            <a:avLst/>
          </a:prstGeom>
          <a:noFill/>
        </p:spPr>
        <p:txBody>
          <a:bodyPr wrap="square" rtlCol="0">
            <a:spAutoFit/>
          </a:bodyPr>
          <a:lstStyle/>
          <a:p>
            <a:r>
              <a:rPr lang="da-DK" sz="1400" b="1" dirty="0"/>
              <a:t>Juni –  August</a:t>
            </a:r>
          </a:p>
        </p:txBody>
      </p:sp>
      <p:sp>
        <p:nvSpPr>
          <p:cNvPr id="13" name="Tekstfelt 12">
            <a:extLst>
              <a:ext uri="{FF2B5EF4-FFF2-40B4-BE49-F238E27FC236}">
                <a16:creationId xmlns:a16="http://schemas.microsoft.com/office/drawing/2014/main" id="{B9497B95-A506-4DB8-A84C-F70778CC2226}"/>
              </a:ext>
            </a:extLst>
          </p:cNvPr>
          <p:cNvSpPr txBox="1"/>
          <p:nvPr/>
        </p:nvSpPr>
        <p:spPr>
          <a:xfrm>
            <a:off x="2546647" y="2079918"/>
            <a:ext cx="1899874" cy="307777"/>
          </a:xfrm>
          <a:prstGeom prst="rect">
            <a:avLst/>
          </a:prstGeom>
          <a:noFill/>
        </p:spPr>
        <p:txBody>
          <a:bodyPr wrap="square" rtlCol="0">
            <a:spAutoFit/>
          </a:bodyPr>
          <a:lstStyle/>
          <a:p>
            <a:r>
              <a:rPr lang="da-DK" sz="1400" b="1" dirty="0"/>
              <a:t>August – November</a:t>
            </a:r>
          </a:p>
        </p:txBody>
      </p:sp>
      <p:sp>
        <p:nvSpPr>
          <p:cNvPr id="14" name="Tekstfelt 13">
            <a:extLst>
              <a:ext uri="{FF2B5EF4-FFF2-40B4-BE49-F238E27FC236}">
                <a16:creationId xmlns:a16="http://schemas.microsoft.com/office/drawing/2014/main" id="{4D9A8E21-6980-4239-A461-3CD721795B3D}"/>
              </a:ext>
            </a:extLst>
          </p:cNvPr>
          <p:cNvSpPr txBox="1"/>
          <p:nvPr/>
        </p:nvSpPr>
        <p:spPr>
          <a:xfrm>
            <a:off x="5476717" y="1641069"/>
            <a:ext cx="1415749" cy="307777"/>
          </a:xfrm>
          <a:prstGeom prst="rect">
            <a:avLst/>
          </a:prstGeom>
          <a:noFill/>
        </p:spPr>
        <p:txBody>
          <a:bodyPr wrap="square" rtlCol="0">
            <a:spAutoFit/>
          </a:bodyPr>
          <a:lstStyle/>
          <a:p>
            <a:r>
              <a:rPr lang="da-DK" sz="1400" b="1" dirty="0"/>
              <a:t>December</a:t>
            </a:r>
          </a:p>
        </p:txBody>
      </p:sp>
      <p:sp>
        <p:nvSpPr>
          <p:cNvPr id="15" name="Tekstfelt 14">
            <a:extLst>
              <a:ext uri="{FF2B5EF4-FFF2-40B4-BE49-F238E27FC236}">
                <a16:creationId xmlns:a16="http://schemas.microsoft.com/office/drawing/2014/main" id="{8D7EC56B-A71E-45F5-9259-22B17C097DCA}"/>
              </a:ext>
            </a:extLst>
          </p:cNvPr>
          <p:cNvSpPr txBox="1"/>
          <p:nvPr/>
        </p:nvSpPr>
        <p:spPr>
          <a:xfrm>
            <a:off x="7914041" y="1060061"/>
            <a:ext cx="1426160" cy="307777"/>
          </a:xfrm>
          <a:prstGeom prst="rect">
            <a:avLst/>
          </a:prstGeom>
          <a:noFill/>
        </p:spPr>
        <p:txBody>
          <a:bodyPr wrap="square" rtlCol="0">
            <a:spAutoFit/>
          </a:bodyPr>
          <a:lstStyle/>
          <a:p>
            <a:r>
              <a:rPr lang="da-DK" sz="1400" b="1" dirty="0"/>
              <a:t>1.Kvartal 2020</a:t>
            </a:r>
          </a:p>
        </p:txBody>
      </p:sp>
      <p:sp>
        <p:nvSpPr>
          <p:cNvPr id="16" name="Tekstfelt 15">
            <a:extLst>
              <a:ext uri="{FF2B5EF4-FFF2-40B4-BE49-F238E27FC236}">
                <a16:creationId xmlns:a16="http://schemas.microsoft.com/office/drawing/2014/main" id="{7861EBBD-0A54-4216-8545-D05993846E2D}"/>
              </a:ext>
            </a:extLst>
          </p:cNvPr>
          <p:cNvSpPr txBox="1"/>
          <p:nvPr/>
        </p:nvSpPr>
        <p:spPr>
          <a:xfrm>
            <a:off x="10468038" y="476839"/>
            <a:ext cx="1493521" cy="307777"/>
          </a:xfrm>
          <a:prstGeom prst="rect">
            <a:avLst/>
          </a:prstGeom>
          <a:noFill/>
        </p:spPr>
        <p:txBody>
          <a:bodyPr wrap="square" rtlCol="0">
            <a:spAutoFit/>
          </a:bodyPr>
          <a:lstStyle/>
          <a:p>
            <a:r>
              <a:rPr lang="da-DK" sz="1400" b="1" dirty="0"/>
              <a:t>2.Kvartal 2020</a:t>
            </a:r>
          </a:p>
        </p:txBody>
      </p:sp>
      <p:grpSp>
        <p:nvGrpSpPr>
          <p:cNvPr id="17" name="Gruppe 16">
            <a:extLst>
              <a:ext uri="{FF2B5EF4-FFF2-40B4-BE49-F238E27FC236}">
                <a16:creationId xmlns:a16="http://schemas.microsoft.com/office/drawing/2014/main" id="{00054AF2-ADB6-4D1E-ACF6-2C8DC04FB2AA}"/>
              </a:ext>
            </a:extLst>
          </p:cNvPr>
          <p:cNvGrpSpPr/>
          <p:nvPr/>
        </p:nvGrpSpPr>
        <p:grpSpPr>
          <a:xfrm>
            <a:off x="7152830" y="5359583"/>
            <a:ext cx="4808729" cy="571982"/>
            <a:chOff x="9257086" y="28595"/>
            <a:chExt cx="2520005" cy="571982"/>
          </a:xfrm>
        </p:grpSpPr>
        <p:sp>
          <p:nvSpPr>
            <p:cNvPr id="18" name="Pil: vinkel 17">
              <a:extLst>
                <a:ext uri="{FF2B5EF4-FFF2-40B4-BE49-F238E27FC236}">
                  <a16:creationId xmlns:a16="http://schemas.microsoft.com/office/drawing/2014/main" id="{059E2B7B-D876-4A66-B950-A20BD16A03C7}"/>
                </a:ext>
              </a:extLst>
            </p:cNvPr>
            <p:cNvSpPr/>
            <p:nvPr/>
          </p:nvSpPr>
          <p:spPr>
            <a:xfrm>
              <a:off x="9257086" y="28595"/>
              <a:ext cx="2520005" cy="571982"/>
            </a:xfrm>
            <a:prstGeom prst="chevron">
              <a:avLst/>
            </a:prstGeom>
            <a:solidFill>
              <a:schemeClr val="bg1"/>
            </a:solidFill>
            <a:ln>
              <a:noFill/>
            </a:ln>
            <a:effectLst>
              <a:outerShdw blurRad="635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9" name="Pil: vinkel 4">
              <a:extLst>
                <a:ext uri="{FF2B5EF4-FFF2-40B4-BE49-F238E27FC236}">
                  <a16:creationId xmlns:a16="http://schemas.microsoft.com/office/drawing/2014/main" id="{5D568C19-89CA-4B92-851D-D4C0FD3F45BD}"/>
                </a:ext>
              </a:extLst>
            </p:cNvPr>
            <p:cNvSpPr txBox="1"/>
            <p:nvPr/>
          </p:nvSpPr>
          <p:spPr>
            <a:xfrm>
              <a:off x="9543077" y="28595"/>
              <a:ext cx="1948023" cy="571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da-DK" sz="1500" b="1" kern="1200" dirty="0">
                  <a:solidFill>
                    <a:schemeClr val="tx2"/>
                  </a:solidFill>
                </a:rPr>
                <a:t>Evaluering</a:t>
              </a:r>
            </a:p>
          </p:txBody>
        </p:sp>
      </p:grpSp>
      <p:grpSp>
        <p:nvGrpSpPr>
          <p:cNvPr id="26" name="Gruppe 25">
            <a:extLst>
              <a:ext uri="{FF2B5EF4-FFF2-40B4-BE49-F238E27FC236}">
                <a16:creationId xmlns:a16="http://schemas.microsoft.com/office/drawing/2014/main" id="{6058C475-F2CF-4281-A6B5-2DAEB29FC864}"/>
              </a:ext>
            </a:extLst>
          </p:cNvPr>
          <p:cNvGrpSpPr/>
          <p:nvPr/>
        </p:nvGrpSpPr>
        <p:grpSpPr>
          <a:xfrm>
            <a:off x="3179036" y="5369108"/>
            <a:ext cx="4188811" cy="571982"/>
            <a:chOff x="7746622" y="28595"/>
            <a:chExt cx="2520005" cy="571982"/>
          </a:xfrm>
        </p:grpSpPr>
        <p:sp>
          <p:nvSpPr>
            <p:cNvPr id="27" name="Pil: vinkel 26">
              <a:extLst>
                <a:ext uri="{FF2B5EF4-FFF2-40B4-BE49-F238E27FC236}">
                  <a16:creationId xmlns:a16="http://schemas.microsoft.com/office/drawing/2014/main" id="{DD59B22B-8A71-4D61-BC8A-C68CD003E3EA}"/>
                </a:ext>
              </a:extLst>
            </p:cNvPr>
            <p:cNvSpPr/>
            <p:nvPr/>
          </p:nvSpPr>
          <p:spPr>
            <a:xfrm>
              <a:off x="7746622" y="28595"/>
              <a:ext cx="2520005" cy="571982"/>
            </a:xfrm>
            <a:prstGeom prst="chevron">
              <a:avLst/>
            </a:prstGeom>
            <a:solidFill>
              <a:srgbClr val="E9530E"/>
            </a:solidFill>
            <a:ln>
              <a:noFill/>
            </a:ln>
            <a:effectLst>
              <a:outerShdw blurRad="635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8" name="Pil: vinkel 4">
              <a:extLst>
                <a:ext uri="{FF2B5EF4-FFF2-40B4-BE49-F238E27FC236}">
                  <a16:creationId xmlns:a16="http://schemas.microsoft.com/office/drawing/2014/main" id="{A30FCF0A-EF98-4DED-8AD5-7B6F5838B82A}"/>
                </a:ext>
              </a:extLst>
            </p:cNvPr>
            <p:cNvSpPr txBox="1"/>
            <p:nvPr/>
          </p:nvSpPr>
          <p:spPr>
            <a:xfrm>
              <a:off x="8032613" y="28595"/>
              <a:ext cx="1948023" cy="571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da-DK" sz="1600" b="1" kern="1200" dirty="0">
                  <a:solidFill>
                    <a:schemeClr val="bg1"/>
                  </a:solidFill>
                </a:rPr>
                <a:t>Handlingsplaner og indsatser</a:t>
              </a:r>
            </a:p>
          </p:txBody>
        </p:sp>
      </p:grpSp>
    </p:spTree>
    <p:extLst>
      <p:ext uri="{BB962C8B-B14F-4D97-AF65-F5344CB8AC3E}">
        <p14:creationId xmlns:p14="http://schemas.microsoft.com/office/powerpoint/2010/main" val="30698177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Pladsholder til indhold 7">
            <a:extLst>
              <a:ext uri="{FF2B5EF4-FFF2-40B4-BE49-F238E27FC236}">
                <a16:creationId xmlns:a16="http://schemas.microsoft.com/office/drawing/2014/main" id="{8296E75D-1A64-49BC-83EE-8BAE47E70479}"/>
              </a:ext>
            </a:extLst>
          </p:cNvPr>
          <p:cNvSpPr txBox="1">
            <a:spLocks/>
          </p:cNvSpPr>
          <p:nvPr/>
        </p:nvSpPr>
        <p:spPr>
          <a:xfrm>
            <a:off x="1122944" y="1337819"/>
            <a:ext cx="4973056" cy="3917470"/>
          </a:xfrm>
          <a:prstGeom prst="rect">
            <a:avLst/>
          </a:prstGeom>
          <a:solidFill>
            <a:schemeClr val="lt1"/>
          </a:solidFill>
          <a:ln>
            <a:noFill/>
          </a:ln>
          <a:effectLst>
            <a:outerShdw blurRad="406400" dist="177800" dir="5400000" algn="t" rotWithShape="0">
              <a:prstClr val="black">
                <a:alpha val="50000"/>
              </a:prstClr>
            </a:outerShdw>
          </a:effectLst>
        </p:spPr>
        <p:txBody>
          <a:bodyPr vert="horz" lIns="216000" tIns="158400" rIns="216000" bIns="10800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j-lt"/>
                <a:ea typeface="+mj-ea"/>
                <a:cs typeface="+mj-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buNone/>
            </a:pPr>
            <a:r>
              <a:rPr lang="da-DK" sz="2300" b="1" dirty="0"/>
              <a:t>Metodekatalog</a:t>
            </a:r>
            <a:endParaRPr lang="da-DK" sz="2300" dirty="0"/>
          </a:p>
          <a:p>
            <a:pPr marL="285750" indent="-285750"/>
            <a:r>
              <a:rPr lang="da-DK" sz="2300" dirty="0"/>
              <a:t>Dialogværktøj” Vejviser til kvalitet og trivsel”</a:t>
            </a:r>
          </a:p>
          <a:p>
            <a:pPr marL="742950" lvl="1" indent="-285750"/>
            <a:r>
              <a:rPr lang="da-DK" sz="2300" dirty="0"/>
              <a:t>5 Temaer</a:t>
            </a:r>
          </a:p>
          <a:p>
            <a:pPr marL="742950" lvl="1" indent="-285750"/>
            <a:r>
              <a:rPr lang="da-DK" sz="2300" dirty="0"/>
              <a:t>Dialog - kortlægning</a:t>
            </a:r>
          </a:p>
          <a:p>
            <a:pPr marL="742950" lvl="1" indent="-285750"/>
            <a:r>
              <a:rPr lang="da-DK" sz="2300" dirty="0"/>
              <a:t>Metode til prioritering</a:t>
            </a:r>
          </a:p>
          <a:p>
            <a:pPr marL="742950" lvl="1" indent="-285750"/>
            <a:r>
              <a:rPr lang="da-DK" sz="2300" dirty="0"/>
              <a:t>Metode til handlingsplan</a:t>
            </a:r>
          </a:p>
          <a:p>
            <a:pPr marL="285750" indent="-285750"/>
            <a:r>
              <a:rPr lang="da-DK" sz="2300" dirty="0"/>
              <a:t>Husk obligatorisk evalueringsmetode</a:t>
            </a:r>
            <a:endParaRPr lang="da-DK" dirty="0"/>
          </a:p>
        </p:txBody>
      </p:sp>
      <p:sp>
        <p:nvSpPr>
          <p:cNvPr id="7" name="Titel 6">
            <a:extLst>
              <a:ext uri="{FF2B5EF4-FFF2-40B4-BE49-F238E27FC236}">
                <a16:creationId xmlns:a16="http://schemas.microsoft.com/office/drawing/2014/main" id="{37102688-7F6C-4CCE-8C7B-77D0B0063E85}"/>
              </a:ext>
            </a:extLst>
          </p:cNvPr>
          <p:cNvSpPr>
            <a:spLocks noGrp="1"/>
          </p:cNvSpPr>
          <p:nvPr>
            <p:ph type="title"/>
          </p:nvPr>
        </p:nvSpPr>
        <p:spPr>
          <a:xfrm>
            <a:off x="516808" y="84803"/>
            <a:ext cx="11561311" cy="1054050"/>
          </a:xfrm>
        </p:spPr>
        <p:txBody>
          <a:bodyPr/>
          <a:lstStyle/>
          <a:p>
            <a:r>
              <a:rPr lang="da-DK" sz="3600" dirty="0">
                <a:latin typeface="Arial" charset="0"/>
              </a:rPr>
              <a:t>Trivselsundersøgelsen Dialogmetoden</a:t>
            </a:r>
            <a:endParaRPr lang="da-DK" sz="3600" dirty="0"/>
          </a:p>
        </p:txBody>
      </p:sp>
      <p:pic>
        <p:nvPicPr>
          <p:cNvPr id="3" name="Billede 2">
            <a:extLst>
              <a:ext uri="{FF2B5EF4-FFF2-40B4-BE49-F238E27FC236}">
                <a16:creationId xmlns:a16="http://schemas.microsoft.com/office/drawing/2014/main" id="{6EB7D91F-82E3-4423-82C9-4102EE74A394}"/>
              </a:ext>
            </a:extLst>
          </p:cNvPr>
          <p:cNvPicPr>
            <a:picLocks noChangeAspect="1"/>
          </p:cNvPicPr>
          <p:nvPr/>
        </p:nvPicPr>
        <p:blipFill rotWithShape="1">
          <a:blip r:embed="rId3"/>
          <a:srcRect l="67775" t="18013" r="17982" b="7858"/>
          <a:stretch/>
        </p:blipFill>
        <p:spPr>
          <a:xfrm rot="1352827">
            <a:off x="7615745" y="1785666"/>
            <a:ext cx="1779990" cy="2605495"/>
          </a:xfrm>
          <a:prstGeom prst="rect">
            <a:avLst/>
          </a:prstGeom>
        </p:spPr>
      </p:pic>
    </p:spTree>
    <p:extLst>
      <p:ext uri="{BB962C8B-B14F-4D97-AF65-F5344CB8AC3E}">
        <p14:creationId xmlns:p14="http://schemas.microsoft.com/office/powerpoint/2010/main" val="156331286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9157DA1-5F18-469C-AD03-284FE4B6BE53}"/>
              </a:ext>
            </a:extLst>
          </p:cNvPr>
          <p:cNvSpPr>
            <a:spLocks noGrp="1"/>
          </p:cNvSpPr>
          <p:nvPr>
            <p:ph type="title"/>
          </p:nvPr>
        </p:nvSpPr>
        <p:spPr>
          <a:xfrm>
            <a:off x="1100938" y="252990"/>
            <a:ext cx="9396000" cy="576000"/>
          </a:xfrm>
        </p:spPr>
        <p:txBody>
          <a:bodyPr/>
          <a:lstStyle/>
          <a:p>
            <a:r>
              <a:rPr lang="da-DK" dirty="0">
                <a:latin typeface="Arial" charset="0"/>
              </a:rPr>
              <a:t>De 5 temaer</a:t>
            </a:r>
            <a:endParaRPr lang="da-DK" dirty="0"/>
          </a:p>
        </p:txBody>
      </p:sp>
      <p:sp>
        <p:nvSpPr>
          <p:cNvPr id="5" name="Rektangel: diagonale afrundede hjørner 4">
            <a:extLst>
              <a:ext uri="{FF2B5EF4-FFF2-40B4-BE49-F238E27FC236}">
                <a16:creationId xmlns:a16="http://schemas.microsoft.com/office/drawing/2014/main" id="{C2285479-91E3-48C8-ADFA-E4F87F2B11B5}"/>
              </a:ext>
            </a:extLst>
          </p:cNvPr>
          <p:cNvSpPr/>
          <p:nvPr/>
        </p:nvSpPr>
        <p:spPr>
          <a:xfrm>
            <a:off x="343891" y="974655"/>
            <a:ext cx="5151120" cy="2379980"/>
          </a:xfrm>
          <a:prstGeom prst="round2DiagRect">
            <a:avLst/>
          </a:prstGeom>
          <a:solidFill>
            <a:schemeClr val="bg1"/>
          </a:solidFill>
          <a:ln w="57150">
            <a:solidFill>
              <a:schemeClr val="bg2">
                <a:lumMod val="90000"/>
              </a:schemeClr>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spcAft>
                <a:spcPts val="800"/>
              </a:spcAft>
            </a:pPr>
            <a:r>
              <a:rPr lang="da-DK" sz="1400" b="1" dirty="0">
                <a:solidFill>
                  <a:srgbClr val="61666B"/>
                </a:solidFill>
                <a:effectLst/>
                <a:ea typeface="Times New Roman" panose="02020603050405020304" pitchFamily="18" charset="0"/>
              </a:rPr>
              <a:t>TEMA 1 TRIVSEL OG KERNEOPGAVEN</a:t>
            </a:r>
            <a:endParaRPr lang="da-DK" sz="1200" dirty="0">
              <a:solidFill>
                <a:srgbClr val="61666B"/>
              </a:solidFill>
              <a:effectLst/>
              <a:ea typeface="Times New Roman" panose="02020603050405020304" pitchFamily="18" charset="0"/>
            </a:endParaRPr>
          </a:p>
          <a:p>
            <a:pPr>
              <a:lnSpc>
                <a:spcPct val="120000"/>
              </a:lnSpc>
              <a:spcAft>
                <a:spcPts val="800"/>
              </a:spcAft>
            </a:pPr>
            <a:r>
              <a:rPr lang="da-DK" sz="1400" dirty="0">
                <a:solidFill>
                  <a:srgbClr val="61666B"/>
                </a:solidFill>
                <a:effectLst/>
                <a:ea typeface="Times New Roman" panose="02020603050405020304" pitchFamily="18" charset="0"/>
              </a:rPr>
              <a:t>Tema 1 er for jer der vil zoome ind på om vi kerneopgaven. </a:t>
            </a:r>
            <a:endParaRPr lang="da-DK" sz="1600" dirty="0">
              <a:solidFill>
                <a:srgbClr val="61666B"/>
              </a:solidFill>
              <a:effectLst/>
              <a:ea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Kender vi kerneopgaven? </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en fælles forståelse af kerneopgaven?</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Kender vi hinandens bidrag ind i kerneopgaven?</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80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Bruger vi kerneopgaven som en ledestjerne?</a:t>
            </a:r>
          </a:p>
          <a:p>
            <a:pPr marL="457200" indent="-228600">
              <a:lnSpc>
                <a:spcPct val="120000"/>
              </a:lnSpc>
              <a:spcAft>
                <a:spcPts val="800"/>
              </a:spcAft>
              <a:buFont typeface="Arial" panose="020B0604020202020204" pitchFamily="34" charset="0"/>
              <a:buChar char="•"/>
            </a:pPr>
            <a:endParaRPr lang="da-DK" sz="1600" dirty="0">
              <a:solidFill>
                <a:srgbClr val="61666B"/>
              </a:solidFill>
              <a:effectLst/>
              <a:ea typeface="Arial" panose="020B0604020202020204" pitchFamily="34" charset="0"/>
              <a:cs typeface="Times New Roman" panose="02020603050405020304" pitchFamily="18" charset="0"/>
            </a:endParaRPr>
          </a:p>
        </p:txBody>
      </p:sp>
      <p:sp>
        <p:nvSpPr>
          <p:cNvPr id="6" name="Rektangel: diagonale afrundede hjørner 5">
            <a:extLst>
              <a:ext uri="{FF2B5EF4-FFF2-40B4-BE49-F238E27FC236}">
                <a16:creationId xmlns:a16="http://schemas.microsoft.com/office/drawing/2014/main" id="{6737607F-A09A-4A79-8840-0F7C1634B9F3}"/>
              </a:ext>
            </a:extLst>
          </p:cNvPr>
          <p:cNvSpPr/>
          <p:nvPr/>
        </p:nvSpPr>
        <p:spPr>
          <a:xfrm>
            <a:off x="5346309" y="931657"/>
            <a:ext cx="6310364" cy="2465977"/>
          </a:xfrm>
          <a:prstGeom prst="round2DiagRect">
            <a:avLst/>
          </a:prstGeom>
          <a:solidFill>
            <a:schemeClr val="bg1"/>
          </a:solidFill>
          <a:ln w="57150">
            <a:solidFill>
              <a:schemeClr val="accent3">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da-DK" sz="1400" b="1" i="0" kern="1600" spc="40" dirty="0">
                <a:solidFill>
                  <a:srgbClr val="314A5C"/>
                </a:solidFill>
                <a:effectLst/>
                <a:ea typeface="Times New Roman" panose="02020603050405020304" pitchFamily="18" charset="0"/>
              </a:rPr>
              <a:t>TEMA 2 TRIVSEL OG KVALITET I OPGAVELØSNINGEN</a:t>
            </a:r>
            <a:endParaRPr lang="da-DK" sz="3000" b="1" i="1" kern="1600" spc="40" dirty="0">
              <a:solidFill>
                <a:srgbClr val="314A5C"/>
              </a:solidFill>
              <a:effectLst/>
              <a:ea typeface="Times New Roman" panose="02020603050405020304" pitchFamily="18" charset="0"/>
            </a:endParaRPr>
          </a:p>
          <a:p>
            <a:pPr>
              <a:lnSpc>
                <a:spcPct val="120000"/>
              </a:lnSpc>
              <a:spcAft>
                <a:spcPts val="800"/>
              </a:spcAft>
            </a:pPr>
            <a:r>
              <a:rPr lang="da-DK" sz="1400" dirty="0">
                <a:solidFill>
                  <a:srgbClr val="61666B"/>
                </a:solidFill>
                <a:effectLst/>
                <a:ea typeface="Times New Roman" panose="02020603050405020304" pitchFamily="18" charset="0"/>
              </a:rPr>
              <a:t>Tema 2 er for jer der gerne vil zoome ind på den gode opgaveløsning.</a:t>
            </a:r>
            <a:endParaRPr lang="da-DK" sz="1600" dirty="0">
              <a:solidFill>
                <a:srgbClr val="61666B"/>
              </a:solidFill>
              <a:effectLst/>
              <a:ea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Er vi tilfredse med opgaveløsningen vi leverer?</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drøftet og vægtet opgaveløsningen i forhold til det personlige/faglige/organisatoriske perspektiv?</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adgang til de informationer vi har behov for, for at kunne løse opgaverne?</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80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Gør vi en forskel for borgeren/brugeren?</a:t>
            </a:r>
            <a:endParaRPr lang="da-DK" sz="1200" dirty="0">
              <a:solidFill>
                <a:srgbClr val="61666B"/>
              </a:solidFill>
              <a:effectLst/>
              <a:ea typeface="Arial" panose="020B0604020202020204" pitchFamily="34" charset="0"/>
              <a:cs typeface="Times New Roman" panose="02020603050405020304" pitchFamily="18" charset="0"/>
            </a:endParaRPr>
          </a:p>
        </p:txBody>
      </p:sp>
      <p:sp>
        <p:nvSpPr>
          <p:cNvPr id="11" name="Rektangel: diagonale afrundede hjørner 10">
            <a:extLst>
              <a:ext uri="{FF2B5EF4-FFF2-40B4-BE49-F238E27FC236}">
                <a16:creationId xmlns:a16="http://schemas.microsoft.com/office/drawing/2014/main" id="{37E89D65-E8BB-4A4C-BA63-AF03E401EC4F}"/>
              </a:ext>
            </a:extLst>
          </p:cNvPr>
          <p:cNvSpPr/>
          <p:nvPr/>
        </p:nvSpPr>
        <p:spPr>
          <a:xfrm>
            <a:off x="2395079" y="3656086"/>
            <a:ext cx="6457519" cy="2600011"/>
          </a:xfrm>
          <a:prstGeom prst="round2DiagRect">
            <a:avLst/>
          </a:prstGeom>
          <a:solidFill>
            <a:schemeClr val="bg1"/>
          </a:solidFill>
          <a:ln w="57150">
            <a:solidFill>
              <a:schemeClr val="accent3">
                <a:lumMod val="60000"/>
                <a:lumOff val="40000"/>
              </a:schemeClr>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spcAft>
                <a:spcPts val="800"/>
              </a:spcAft>
            </a:pPr>
            <a:r>
              <a:rPr lang="da-DK" sz="1400" b="1" dirty="0">
                <a:solidFill>
                  <a:srgbClr val="61666B"/>
                </a:solidFill>
                <a:effectLst/>
                <a:ea typeface="Times New Roman" panose="02020603050405020304" pitchFamily="18" charset="0"/>
              </a:rPr>
              <a:t>TEMA 3 TRIVSEL OG SAMARBEJDE</a:t>
            </a:r>
            <a:endParaRPr lang="da-DK" sz="1200" dirty="0">
              <a:solidFill>
                <a:srgbClr val="61666B"/>
              </a:solidFill>
              <a:effectLst/>
              <a:ea typeface="Times New Roman" panose="02020603050405020304" pitchFamily="18" charset="0"/>
            </a:endParaRPr>
          </a:p>
          <a:p>
            <a:pPr>
              <a:lnSpc>
                <a:spcPct val="120000"/>
              </a:lnSpc>
              <a:spcAft>
                <a:spcPts val="800"/>
              </a:spcAft>
            </a:pPr>
            <a:r>
              <a:rPr lang="da-DK" sz="1400" dirty="0">
                <a:solidFill>
                  <a:srgbClr val="61666B"/>
                </a:solidFill>
                <a:effectLst/>
                <a:ea typeface="Times New Roman" panose="02020603050405020304" pitchFamily="18" charset="0"/>
              </a:rPr>
              <a:t>Tema 3 er for jer der vil zoome ind på arbejdspladsens dialog om kerneopgaven. </a:t>
            </a:r>
            <a:endParaRPr lang="da-DK" sz="1600" dirty="0">
              <a:solidFill>
                <a:srgbClr val="61666B"/>
              </a:solidFill>
              <a:effectLst/>
              <a:ea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Er vi på arbejdspladsen gode til at drøfte løsninger af kerneopgaven?</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en god dialog om de opgaver der går på tværs af arbejdspladserne?</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Bidrager vi meningsfuldt ind i opgaveløsningen?</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80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Er vi på arbejdspladsen god til at anerkende alles bidrag til løsning af kerneopgaven? </a:t>
            </a:r>
            <a:endParaRPr lang="da-DK" sz="1600" dirty="0">
              <a:solidFill>
                <a:srgbClr val="61666B"/>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1135241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9157DA1-5F18-469C-AD03-284FE4B6BE53}"/>
              </a:ext>
            </a:extLst>
          </p:cNvPr>
          <p:cNvSpPr>
            <a:spLocks noGrp="1"/>
          </p:cNvSpPr>
          <p:nvPr>
            <p:ph type="title"/>
          </p:nvPr>
        </p:nvSpPr>
        <p:spPr>
          <a:xfrm>
            <a:off x="1000455" y="580575"/>
            <a:ext cx="9396000" cy="576000"/>
          </a:xfrm>
        </p:spPr>
        <p:txBody>
          <a:bodyPr/>
          <a:lstStyle/>
          <a:p>
            <a:r>
              <a:rPr lang="da-DK" dirty="0">
                <a:latin typeface="Arial" charset="0"/>
              </a:rPr>
              <a:t>De 5 temaer</a:t>
            </a:r>
            <a:endParaRPr lang="da-DK" dirty="0"/>
          </a:p>
        </p:txBody>
      </p:sp>
      <p:sp>
        <p:nvSpPr>
          <p:cNvPr id="7" name="Rektangel: diagonale afrundede hjørner 6">
            <a:extLst>
              <a:ext uri="{FF2B5EF4-FFF2-40B4-BE49-F238E27FC236}">
                <a16:creationId xmlns:a16="http://schemas.microsoft.com/office/drawing/2014/main" id="{3119EEDC-C08B-4884-83F4-40567DAEDF95}"/>
              </a:ext>
            </a:extLst>
          </p:cNvPr>
          <p:cNvSpPr/>
          <p:nvPr/>
        </p:nvSpPr>
        <p:spPr>
          <a:xfrm>
            <a:off x="651510" y="1755458"/>
            <a:ext cx="5288280" cy="3329008"/>
          </a:xfrm>
          <a:prstGeom prst="round2DiagRect">
            <a:avLst/>
          </a:prstGeom>
          <a:noFill/>
          <a:ln w="38100">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spcAft>
                <a:spcPts val="800"/>
              </a:spcAft>
            </a:pPr>
            <a:r>
              <a:rPr lang="da-DK" sz="1400" b="1" dirty="0">
                <a:solidFill>
                  <a:srgbClr val="61666B"/>
                </a:solidFill>
                <a:effectLst/>
                <a:ea typeface="Times New Roman" panose="02020603050405020304" pitchFamily="18" charset="0"/>
              </a:rPr>
              <a:t>TEMA 4 TRIVSEL OG FORANDRINGER</a:t>
            </a:r>
            <a:endParaRPr lang="da-DK" sz="1200" dirty="0">
              <a:solidFill>
                <a:srgbClr val="61666B"/>
              </a:solidFill>
              <a:effectLst/>
              <a:ea typeface="Times New Roman" panose="02020603050405020304" pitchFamily="18" charset="0"/>
            </a:endParaRPr>
          </a:p>
          <a:p>
            <a:pPr>
              <a:lnSpc>
                <a:spcPct val="120000"/>
              </a:lnSpc>
              <a:spcAft>
                <a:spcPts val="800"/>
              </a:spcAft>
            </a:pPr>
            <a:r>
              <a:rPr lang="da-DK" sz="1400" dirty="0">
                <a:solidFill>
                  <a:srgbClr val="61666B"/>
                </a:solidFill>
                <a:effectLst/>
                <a:ea typeface="Times New Roman" panose="02020603050405020304" pitchFamily="18" charset="0"/>
              </a:rPr>
              <a:t>Tema 4 er for jer der vil zoome ind på trivsel i kerneopgaven i forbindelse med forandringer.</a:t>
            </a:r>
            <a:endParaRPr lang="da-DK" sz="1600" dirty="0">
              <a:solidFill>
                <a:srgbClr val="61666B"/>
              </a:solidFill>
              <a:effectLst/>
              <a:ea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Er rammerne og retningen for forandringen klare?</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Hvordan lykkes vi med at gøre forandringen meningsfuld i forhold til opgaveløsningen og borgeren/brugerens perspektiv?</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Hvordan lykkes vi med at få de informationer, vi har behov for, for at kunne løse opgaverne?</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80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Agerer vi som ambassadører for Jammerbugt Kommune i forandringen overfor borgeren/brugeren?</a:t>
            </a:r>
            <a:endParaRPr lang="da-DK" sz="1600" dirty="0">
              <a:solidFill>
                <a:srgbClr val="61666B"/>
              </a:solidFill>
              <a:effectLst/>
              <a:ea typeface="Arial" panose="020B0604020202020204" pitchFamily="34" charset="0"/>
              <a:cs typeface="Times New Roman" panose="02020603050405020304" pitchFamily="18" charset="0"/>
            </a:endParaRPr>
          </a:p>
        </p:txBody>
      </p:sp>
      <p:sp>
        <p:nvSpPr>
          <p:cNvPr id="8" name="Rektangel: diagonale afrundede hjørner 7">
            <a:extLst>
              <a:ext uri="{FF2B5EF4-FFF2-40B4-BE49-F238E27FC236}">
                <a16:creationId xmlns:a16="http://schemas.microsoft.com/office/drawing/2014/main" id="{B1B65BE2-FA94-485A-B8FE-DECAD0B38AC3}"/>
              </a:ext>
            </a:extLst>
          </p:cNvPr>
          <p:cNvSpPr/>
          <p:nvPr/>
        </p:nvSpPr>
        <p:spPr>
          <a:xfrm>
            <a:off x="6257473" y="1755457"/>
            <a:ext cx="5212080" cy="3238574"/>
          </a:xfrm>
          <a:prstGeom prst="round2DiagRect">
            <a:avLst/>
          </a:prstGeom>
          <a:noFill/>
          <a:ln w="38100">
            <a:solidFill>
              <a:schemeClr val="accent4">
                <a:lumMod val="75000"/>
              </a:schemeClr>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0000"/>
              </a:lnSpc>
              <a:spcAft>
                <a:spcPts val="800"/>
              </a:spcAft>
            </a:pPr>
            <a:r>
              <a:rPr lang="da-DK" sz="1400" b="1" dirty="0">
                <a:solidFill>
                  <a:srgbClr val="61666B"/>
                </a:solidFill>
                <a:effectLst/>
                <a:ea typeface="Times New Roman" panose="02020603050405020304" pitchFamily="18" charset="0"/>
              </a:rPr>
              <a:t>TEMA 5 TRIVSEL OG LÆRING</a:t>
            </a:r>
            <a:endParaRPr lang="da-DK" sz="1200" dirty="0">
              <a:solidFill>
                <a:srgbClr val="61666B"/>
              </a:solidFill>
              <a:effectLst/>
              <a:ea typeface="Times New Roman" panose="02020603050405020304" pitchFamily="18" charset="0"/>
            </a:endParaRPr>
          </a:p>
          <a:p>
            <a:pPr>
              <a:lnSpc>
                <a:spcPct val="120000"/>
              </a:lnSpc>
              <a:spcAft>
                <a:spcPts val="800"/>
              </a:spcAft>
            </a:pPr>
            <a:r>
              <a:rPr lang="da-DK" sz="1400" dirty="0">
                <a:solidFill>
                  <a:srgbClr val="61666B"/>
                </a:solidFill>
                <a:effectLst/>
                <a:ea typeface="Times New Roman" panose="02020603050405020304" pitchFamily="18" charset="0"/>
              </a:rPr>
              <a:t>Tema 5 er for jer der vil zoome ind på det psykiske arbejdsmiljø og fange de mest udfordrende facetter i arbejdsmiljøet.</a:t>
            </a:r>
            <a:endParaRPr lang="da-DK" sz="1600" dirty="0">
              <a:solidFill>
                <a:srgbClr val="61666B"/>
              </a:solidFill>
              <a:effectLst/>
              <a:ea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en god dialog om opgaverne?</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en god dialog om kravene i arbejdet?</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en god kultur/omgangstone?</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Har vi en god dialog og læring af de hændelser vi registrerer i forhold til psykiske belastninger?</a:t>
            </a:r>
            <a:endParaRPr lang="da-DK" sz="1600" dirty="0">
              <a:solidFill>
                <a:srgbClr val="61666B"/>
              </a:solidFill>
              <a:effectLst/>
              <a:ea typeface="Arial" panose="020B0604020202020204" pitchFamily="34" charset="0"/>
              <a:cs typeface="Times New Roman" panose="02020603050405020304" pitchFamily="18" charset="0"/>
            </a:endParaRPr>
          </a:p>
          <a:p>
            <a:pPr marL="457200" indent="-228600">
              <a:lnSpc>
                <a:spcPct val="120000"/>
              </a:lnSpc>
              <a:spcAft>
                <a:spcPts val="800"/>
              </a:spcAft>
              <a:buFont typeface="Arial" panose="020B0604020202020204" pitchFamily="34" charset="0"/>
              <a:buChar char="•"/>
            </a:pPr>
            <a:r>
              <a:rPr lang="da-DK" sz="1400" dirty="0">
                <a:solidFill>
                  <a:srgbClr val="61666B"/>
                </a:solidFill>
                <a:effectLst/>
                <a:ea typeface="Arial" panose="020B0604020202020204" pitchFamily="34" charset="0"/>
                <a:cs typeface="Times New Roman" panose="02020603050405020304" pitchFamily="18" charset="0"/>
              </a:rPr>
              <a:t>Er der forhold i vores arbejdsmiljø, der påvirker sygefraværet?</a:t>
            </a:r>
            <a:endParaRPr lang="da-DK" sz="1600" dirty="0">
              <a:solidFill>
                <a:srgbClr val="61666B"/>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6239731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0479D54-31D4-4C6C-AF24-B41490B05ABB}"/>
              </a:ext>
            </a:extLst>
          </p:cNvPr>
          <p:cNvSpPr>
            <a:spLocks noGrp="1"/>
          </p:cNvSpPr>
          <p:nvPr>
            <p:ph type="title"/>
          </p:nvPr>
        </p:nvSpPr>
        <p:spPr>
          <a:xfrm>
            <a:off x="1613369" y="398842"/>
            <a:ext cx="9396000" cy="576000"/>
          </a:xfrm>
        </p:spPr>
        <p:txBody>
          <a:bodyPr/>
          <a:lstStyle/>
          <a:p>
            <a:r>
              <a:rPr lang="da-DK" dirty="0"/>
              <a:t>Forberedelsesfasen</a:t>
            </a:r>
          </a:p>
        </p:txBody>
      </p:sp>
      <p:pic>
        <p:nvPicPr>
          <p:cNvPr id="2" name="Billede 1">
            <a:extLst>
              <a:ext uri="{FF2B5EF4-FFF2-40B4-BE49-F238E27FC236}">
                <a16:creationId xmlns:a16="http://schemas.microsoft.com/office/drawing/2014/main" id="{F17E171B-C874-4653-9F31-C02EEC4779FE}"/>
              </a:ext>
            </a:extLst>
          </p:cNvPr>
          <p:cNvPicPr>
            <a:picLocks noChangeAspect="1"/>
          </p:cNvPicPr>
          <p:nvPr/>
        </p:nvPicPr>
        <p:blipFill rotWithShape="1">
          <a:blip r:embed="rId3"/>
          <a:srcRect l="5391" t="15278" r="62969" b="8055"/>
          <a:stretch/>
        </p:blipFill>
        <p:spPr>
          <a:xfrm>
            <a:off x="0" y="47624"/>
            <a:ext cx="10578631" cy="6646899"/>
          </a:xfrm>
          <a:prstGeom prst="rect">
            <a:avLst/>
          </a:prstGeom>
        </p:spPr>
      </p:pic>
    </p:spTree>
    <p:extLst>
      <p:ext uri="{BB962C8B-B14F-4D97-AF65-F5344CB8AC3E}">
        <p14:creationId xmlns:p14="http://schemas.microsoft.com/office/powerpoint/2010/main" val="283160582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7102688-7F6C-4CCE-8C7B-77D0B0063E85}"/>
              </a:ext>
            </a:extLst>
          </p:cNvPr>
          <p:cNvSpPr>
            <a:spLocks noGrp="1"/>
          </p:cNvSpPr>
          <p:nvPr>
            <p:ph type="title"/>
          </p:nvPr>
        </p:nvSpPr>
        <p:spPr>
          <a:xfrm>
            <a:off x="337984" y="-306643"/>
            <a:ext cx="11675192" cy="1054050"/>
          </a:xfrm>
        </p:spPr>
        <p:txBody>
          <a:bodyPr/>
          <a:lstStyle/>
          <a:p>
            <a:r>
              <a:rPr lang="da-DK" sz="3600" dirty="0">
                <a:latin typeface="Arial" charset="0"/>
              </a:rPr>
              <a:t>Trivselsundersøgelsen </a:t>
            </a:r>
            <a:r>
              <a:rPr lang="da-DK" sz="2800" dirty="0"/>
              <a:t>- undersøgelsesfasen</a:t>
            </a:r>
            <a:endParaRPr lang="da-DK" sz="3600" dirty="0"/>
          </a:p>
        </p:txBody>
      </p:sp>
      <p:sp>
        <p:nvSpPr>
          <p:cNvPr id="8" name="Pladsholder til indhold 7">
            <a:extLst>
              <a:ext uri="{FF2B5EF4-FFF2-40B4-BE49-F238E27FC236}">
                <a16:creationId xmlns:a16="http://schemas.microsoft.com/office/drawing/2014/main" id="{452568F9-DA6A-47A7-A569-287E60E7B19D}"/>
              </a:ext>
            </a:extLst>
          </p:cNvPr>
          <p:cNvSpPr>
            <a:spLocks noGrp="1"/>
          </p:cNvSpPr>
          <p:nvPr>
            <p:ph idx="1"/>
          </p:nvPr>
        </p:nvSpPr>
        <p:spPr>
          <a:xfrm>
            <a:off x="516809" y="1504335"/>
            <a:ext cx="6641076" cy="4334490"/>
          </a:xfrm>
        </p:spPr>
        <p:txBody>
          <a:bodyPr anchor="ctr">
            <a:normAutofit fontScale="55000" lnSpcReduction="20000"/>
          </a:bodyPr>
          <a:lstStyle/>
          <a:p>
            <a:pPr marL="0" indent="0">
              <a:lnSpc>
                <a:spcPct val="120000"/>
              </a:lnSpc>
              <a:buNone/>
            </a:pPr>
            <a:r>
              <a:rPr lang="da-DK" dirty="0"/>
              <a:t>Start med at vælge tema/spørgsmål i vil tage udgangspunkt i.</a:t>
            </a:r>
          </a:p>
          <a:p>
            <a:pPr>
              <a:lnSpc>
                <a:spcPct val="120000"/>
              </a:lnSpc>
            </a:pPr>
            <a:r>
              <a:rPr lang="da-DK" dirty="0"/>
              <a:t>Hvad synes vi fungerer godt i hverdagen? (10 min)</a:t>
            </a:r>
          </a:p>
          <a:p>
            <a:pPr lvl="1">
              <a:lnSpc>
                <a:spcPct val="120000"/>
              </a:lnSpc>
            </a:pPr>
            <a:r>
              <a:rPr lang="da-DK" sz="2700" dirty="0"/>
              <a:t>Individuel refleksion og notater på </a:t>
            </a:r>
            <a:r>
              <a:rPr lang="da-DK" sz="2700" dirty="0" err="1"/>
              <a:t>post-it’s</a:t>
            </a:r>
            <a:r>
              <a:rPr lang="da-DK" sz="2700" dirty="0"/>
              <a:t>. En ”ide” pr. post-it (5 min)</a:t>
            </a:r>
          </a:p>
          <a:p>
            <a:pPr lvl="1">
              <a:lnSpc>
                <a:spcPct val="120000"/>
              </a:lnSpc>
            </a:pPr>
            <a:r>
              <a:rPr lang="da-DK" sz="2700" dirty="0"/>
              <a:t>Lav en runde, hvor I på skift sætter post-it op og kort siger noget om det, I har skrevet. Er der dubletter – fjerner I dem. </a:t>
            </a:r>
          </a:p>
          <a:p>
            <a:pPr lvl="1">
              <a:lnSpc>
                <a:spcPct val="120000"/>
              </a:lnSpc>
            </a:pPr>
            <a:r>
              <a:rPr lang="da-DK" sz="2700" dirty="0"/>
              <a:t>I fortsætter til alle </a:t>
            </a:r>
            <a:r>
              <a:rPr lang="da-DK" sz="2700" dirty="0" err="1"/>
              <a:t>post-it’s</a:t>
            </a:r>
            <a:r>
              <a:rPr lang="da-DK" sz="2700" dirty="0"/>
              <a:t> er på plakaten.</a:t>
            </a:r>
          </a:p>
          <a:p>
            <a:pPr>
              <a:lnSpc>
                <a:spcPct val="120000"/>
              </a:lnSpc>
            </a:pPr>
            <a:r>
              <a:rPr lang="da-DK" dirty="0"/>
              <a:t>Hvad, synes vi, fungerer mindre godt i hverdagen? (10 min og efter samme model som ovenstående)</a:t>
            </a:r>
          </a:p>
          <a:p>
            <a:pPr>
              <a:lnSpc>
                <a:spcPct val="120000"/>
              </a:lnSpc>
            </a:pPr>
            <a:r>
              <a:rPr lang="da-DK" sz="3200" dirty="0"/>
              <a:t>Hvilke forandringer ønsker I hver især fremadrettet? (10 min og efter samme model som ovenstående)</a:t>
            </a:r>
          </a:p>
        </p:txBody>
      </p:sp>
      <p:pic>
        <p:nvPicPr>
          <p:cNvPr id="12" name="Billede 11">
            <a:extLst>
              <a:ext uri="{FF2B5EF4-FFF2-40B4-BE49-F238E27FC236}">
                <a16:creationId xmlns:a16="http://schemas.microsoft.com/office/drawing/2014/main" id="{6E507673-51BC-4DF7-B88C-14D3790FE9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128" y="766917"/>
            <a:ext cx="4202497" cy="5949743"/>
          </a:xfrm>
          <a:prstGeom prst="rect">
            <a:avLst/>
          </a:prstGeom>
        </p:spPr>
      </p:pic>
    </p:spTree>
    <p:extLst>
      <p:ext uri="{BB962C8B-B14F-4D97-AF65-F5344CB8AC3E}">
        <p14:creationId xmlns:p14="http://schemas.microsoft.com/office/powerpoint/2010/main" val="25834838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7102688-7F6C-4CCE-8C7B-77D0B0063E85}"/>
              </a:ext>
            </a:extLst>
          </p:cNvPr>
          <p:cNvSpPr>
            <a:spLocks noGrp="1"/>
          </p:cNvSpPr>
          <p:nvPr>
            <p:ph type="title"/>
          </p:nvPr>
        </p:nvSpPr>
        <p:spPr>
          <a:xfrm>
            <a:off x="516808" y="84803"/>
            <a:ext cx="6873449" cy="1054050"/>
          </a:xfrm>
        </p:spPr>
        <p:txBody>
          <a:bodyPr/>
          <a:lstStyle/>
          <a:p>
            <a:r>
              <a:rPr lang="da-DK" sz="3600" dirty="0">
                <a:latin typeface="Arial" charset="0"/>
              </a:rPr>
              <a:t>Trivselsundersøgelsen</a:t>
            </a:r>
            <a:br>
              <a:rPr lang="da-DK" sz="3600" dirty="0">
                <a:latin typeface="Arial" charset="0"/>
              </a:rPr>
            </a:br>
            <a:r>
              <a:rPr lang="da-DK" sz="2800" dirty="0">
                <a:latin typeface="Arial" charset="0"/>
              </a:rPr>
              <a:t>Prioritering</a:t>
            </a:r>
            <a:endParaRPr lang="da-DK" sz="3600" dirty="0"/>
          </a:p>
        </p:txBody>
      </p:sp>
      <p:sp>
        <p:nvSpPr>
          <p:cNvPr id="8" name="Pladsholder til indhold 7">
            <a:extLst>
              <a:ext uri="{FF2B5EF4-FFF2-40B4-BE49-F238E27FC236}">
                <a16:creationId xmlns:a16="http://schemas.microsoft.com/office/drawing/2014/main" id="{452568F9-DA6A-47A7-A569-287E60E7B19D}"/>
              </a:ext>
            </a:extLst>
          </p:cNvPr>
          <p:cNvSpPr>
            <a:spLocks noGrp="1"/>
          </p:cNvSpPr>
          <p:nvPr>
            <p:ph idx="1"/>
          </p:nvPr>
        </p:nvSpPr>
        <p:spPr>
          <a:xfrm>
            <a:off x="516808" y="1836944"/>
            <a:ext cx="6641076" cy="2672838"/>
          </a:xfrm>
        </p:spPr>
        <p:txBody>
          <a:bodyPr anchor="ctr">
            <a:normAutofit/>
          </a:bodyPr>
          <a:lstStyle/>
          <a:p>
            <a:r>
              <a:rPr lang="da-DK" sz="2400" dirty="0"/>
              <a:t>I skal bruge de </a:t>
            </a:r>
            <a:r>
              <a:rPr lang="da-DK" sz="2400" dirty="0" err="1"/>
              <a:t>post-it’s</a:t>
            </a:r>
            <a:r>
              <a:rPr lang="da-DK" sz="2400" dirty="0"/>
              <a:t> I har skrevet ønsker på og placere dem én for én i matrixen.</a:t>
            </a:r>
          </a:p>
          <a:p>
            <a:r>
              <a:rPr lang="da-DK" sz="2400" dirty="0"/>
              <a:t>Har I anvendt spørgeskemametoden, kan I notere jeres udfordringer ned på post-it og placere dem én for én i matrixen.</a:t>
            </a:r>
          </a:p>
          <a:p>
            <a:r>
              <a:rPr lang="da-DK" sz="2400" dirty="0"/>
              <a:t>Sæt en afstemning i gang</a:t>
            </a:r>
          </a:p>
        </p:txBody>
      </p:sp>
      <p:pic>
        <p:nvPicPr>
          <p:cNvPr id="3" name="Billede 2">
            <a:extLst>
              <a:ext uri="{FF2B5EF4-FFF2-40B4-BE49-F238E27FC236}">
                <a16:creationId xmlns:a16="http://schemas.microsoft.com/office/drawing/2014/main" id="{6E39BC0D-C837-4478-982D-30449EB8F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586" y="255640"/>
            <a:ext cx="4651308" cy="6585154"/>
          </a:xfrm>
          <a:prstGeom prst="rect">
            <a:avLst/>
          </a:prstGeom>
        </p:spPr>
      </p:pic>
    </p:spTree>
    <p:extLst>
      <p:ext uri="{BB962C8B-B14F-4D97-AF65-F5344CB8AC3E}">
        <p14:creationId xmlns:p14="http://schemas.microsoft.com/office/powerpoint/2010/main" val="11805162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7102688-7F6C-4CCE-8C7B-77D0B0063E85}"/>
              </a:ext>
            </a:extLst>
          </p:cNvPr>
          <p:cNvSpPr>
            <a:spLocks noGrp="1"/>
          </p:cNvSpPr>
          <p:nvPr>
            <p:ph type="title"/>
          </p:nvPr>
        </p:nvSpPr>
        <p:spPr>
          <a:xfrm>
            <a:off x="516808" y="84803"/>
            <a:ext cx="6873449" cy="1054050"/>
          </a:xfrm>
        </p:spPr>
        <p:txBody>
          <a:bodyPr/>
          <a:lstStyle/>
          <a:p>
            <a:r>
              <a:rPr lang="da-DK" sz="3600" dirty="0">
                <a:latin typeface="Arial" charset="0"/>
              </a:rPr>
              <a:t>Trivselsundersøgelsen</a:t>
            </a:r>
            <a:br>
              <a:rPr lang="da-DK" sz="3600" dirty="0">
                <a:latin typeface="Arial" charset="0"/>
              </a:rPr>
            </a:br>
            <a:r>
              <a:rPr lang="da-DK" sz="2800" dirty="0">
                <a:latin typeface="Arial" charset="0"/>
              </a:rPr>
              <a:t>Indsatser/Handleplan</a:t>
            </a:r>
            <a:endParaRPr lang="da-DK" sz="3600" dirty="0"/>
          </a:p>
        </p:txBody>
      </p:sp>
      <p:sp>
        <p:nvSpPr>
          <p:cNvPr id="8" name="Pladsholder til indhold 7">
            <a:extLst>
              <a:ext uri="{FF2B5EF4-FFF2-40B4-BE49-F238E27FC236}">
                <a16:creationId xmlns:a16="http://schemas.microsoft.com/office/drawing/2014/main" id="{452568F9-DA6A-47A7-A569-287E60E7B19D}"/>
              </a:ext>
            </a:extLst>
          </p:cNvPr>
          <p:cNvSpPr>
            <a:spLocks noGrp="1"/>
          </p:cNvSpPr>
          <p:nvPr>
            <p:ph idx="1"/>
          </p:nvPr>
        </p:nvSpPr>
        <p:spPr>
          <a:xfrm>
            <a:off x="516809" y="1504335"/>
            <a:ext cx="6641076" cy="4334490"/>
          </a:xfrm>
        </p:spPr>
        <p:txBody>
          <a:bodyPr anchor="ctr">
            <a:normAutofit fontScale="70000" lnSpcReduction="20000"/>
          </a:bodyPr>
          <a:lstStyle/>
          <a:p>
            <a:pPr lvl="1">
              <a:lnSpc>
                <a:spcPct val="120000"/>
              </a:lnSpc>
            </a:pPr>
            <a:r>
              <a:rPr lang="da-DK" sz="2700" dirty="0"/>
              <a:t>Start nedefra i pilen ”Uddyb udgangspunktet”.</a:t>
            </a:r>
          </a:p>
          <a:p>
            <a:pPr lvl="1">
              <a:lnSpc>
                <a:spcPct val="120000"/>
              </a:lnSpc>
            </a:pPr>
            <a:r>
              <a:rPr lang="da-DK" sz="2700" dirty="0"/>
              <a:t>Tal om fakta omkring emnet.</a:t>
            </a:r>
          </a:p>
          <a:p>
            <a:pPr lvl="1">
              <a:lnSpc>
                <a:spcPct val="120000"/>
              </a:lnSpc>
            </a:pPr>
            <a:r>
              <a:rPr lang="da-DK" sz="2700" dirty="0"/>
              <a:t>Tal om jeres mavefornemmelser og intuitioner. </a:t>
            </a:r>
          </a:p>
          <a:p>
            <a:pPr lvl="1">
              <a:lnSpc>
                <a:spcPct val="120000"/>
              </a:lnSpc>
            </a:pPr>
            <a:r>
              <a:rPr lang="da-DK" sz="2700" dirty="0"/>
              <a:t>Brainstorm om idéer til, hvordan I kan realisere jeres drøm og vælg én I vil arbejde videre med.</a:t>
            </a:r>
          </a:p>
          <a:p>
            <a:pPr lvl="1">
              <a:lnSpc>
                <a:spcPct val="120000"/>
              </a:lnSpc>
            </a:pPr>
            <a:r>
              <a:rPr lang="da-DK" sz="2700" dirty="0"/>
              <a:t>Næste skridt er at kigge på, hvad I får ud af at realisere forandringen. Hvad er gevinsterne og hvordan vil man kunne se, at forandringen er sket i både kvaliteten i vores opgaveløsning og i vores trivsel. Vælg </a:t>
            </a:r>
            <a:r>
              <a:rPr lang="da-DK" sz="2700" b="1" dirty="0"/>
              <a:t>mål og hvilken værdi </a:t>
            </a:r>
            <a:r>
              <a:rPr lang="da-DK" sz="2700" dirty="0"/>
              <a:t>det skaber for organisationen.</a:t>
            </a:r>
          </a:p>
          <a:p>
            <a:pPr>
              <a:lnSpc>
                <a:spcPct val="120000"/>
              </a:lnSpc>
            </a:pPr>
            <a:r>
              <a:rPr lang="da-DK" sz="3200" b="1" dirty="0"/>
              <a:t>Husk skriftlig handlingsplan APV</a:t>
            </a:r>
          </a:p>
          <a:p>
            <a:pPr marL="457200" lvl="1" indent="0">
              <a:lnSpc>
                <a:spcPct val="120000"/>
              </a:lnSpc>
              <a:buNone/>
            </a:pPr>
            <a:endParaRPr lang="da-DK" sz="2700" dirty="0"/>
          </a:p>
        </p:txBody>
      </p:sp>
      <p:pic>
        <p:nvPicPr>
          <p:cNvPr id="5" name="Billede 4">
            <a:hlinkClick r:id="rId3"/>
            <a:extLst>
              <a:ext uri="{FF2B5EF4-FFF2-40B4-BE49-F238E27FC236}">
                <a16:creationId xmlns:a16="http://schemas.microsoft.com/office/drawing/2014/main" id="{FE506A62-4D7D-4C46-92EC-C84B6CAD7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667" y="206478"/>
            <a:ext cx="4684297" cy="6631858"/>
          </a:xfrm>
          <a:prstGeom prst="rect">
            <a:avLst/>
          </a:prstGeom>
        </p:spPr>
      </p:pic>
    </p:spTree>
    <p:extLst>
      <p:ext uri="{BB962C8B-B14F-4D97-AF65-F5344CB8AC3E}">
        <p14:creationId xmlns:p14="http://schemas.microsoft.com/office/powerpoint/2010/main" val="251003516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Jammerbugt 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Jammerbugt teks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ckoffsemniar" id="{2450F8B2-1767-43F3-BC3F-6DD44DE2F65B}" vid="{88A59D9F-4EA0-4242-A197-4B55A5D77CEA}"/>
    </a:ext>
  </a:extLst>
</a:theme>
</file>

<file path=ppt/theme/theme2.xml><?xml version="1.0" encoding="utf-8"?>
<a:theme xmlns:a="http://schemas.openxmlformats.org/drawingml/2006/main" name="Office-tema">
  <a:themeElements>
    <a:clrScheme name="Jammerbugt">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5A9BBC"/>
      </a:hlink>
      <a:folHlink>
        <a:srgbClr val="61666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Brugerdefineret 1">
      <a:dk1>
        <a:srgbClr val="314A5C"/>
      </a:dk1>
      <a:lt1>
        <a:srgbClr val="FFFFFF"/>
      </a:lt1>
      <a:dk2>
        <a:srgbClr val="314A5C"/>
      </a:dk2>
      <a:lt2>
        <a:srgbClr val="D0DFE8"/>
      </a:lt2>
      <a:accent1>
        <a:srgbClr val="61666B"/>
      </a:accent1>
      <a:accent2>
        <a:srgbClr val="849F7A"/>
      </a:accent2>
      <a:accent3>
        <a:srgbClr val="B7CFB0"/>
      </a:accent3>
      <a:accent4>
        <a:srgbClr val="F6E12F"/>
      </a:accent4>
      <a:accent5>
        <a:srgbClr val="E9530E"/>
      </a:accent5>
      <a:accent6>
        <a:srgbClr val="4B2713"/>
      </a:accent6>
      <a:hlink>
        <a:srgbClr val="314A5C"/>
      </a:hlink>
      <a:folHlink>
        <a:srgbClr val="61666B"/>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TotalTime>
  <Words>1032</Words>
  <Application>Microsoft Office PowerPoint</Application>
  <PresentationFormat>Widescreen</PresentationFormat>
  <Paragraphs>111</Paragraphs>
  <Slides>10</Slides>
  <Notes>10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10</vt:i4>
      </vt:variant>
    </vt:vector>
  </HeadingPairs>
  <TitlesOfParts>
    <vt:vector size="14" baseType="lpstr">
      <vt:lpstr>Times New Roman</vt:lpstr>
      <vt:lpstr>Calibri</vt:lpstr>
      <vt:lpstr>Arial</vt:lpstr>
      <vt:lpstr>Jammerbugt tema</vt:lpstr>
      <vt:lpstr>Trivsels undersøgelse 2019</vt:lpstr>
      <vt:lpstr>Tidsplan for Trivselsundersøgelse 2019</vt:lpstr>
      <vt:lpstr>Trivselsundersøgelsen Dialogmetoden</vt:lpstr>
      <vt:lpstr>De 5 temaer</vt:lpstr>
      <vt:lpstr>De 5 temaer</vt:lpstr>
      <vt:lpstr>Forberedelsesfasen</vt:lpstr>
      <vt:lpstr>Trivselsundersøgelsen - undersøgelsesfasen</vt:lpstr>
      <vt:lpstr>Trivselsundersøgelsen Prioritering</vt:lpstr>
      <vt:lpstr>Trivselsundersøgelsen Indsatser/Handleplan</vt:lpstr>
      <vt:lpstr>Trivselsundersøgelsen Opfølgningsmøde</vt:lpstr>
    </vt:vector>
  </TitlesOfParts>
  <Company>Jammerbugt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Trivsels undersøgelse 2019</dc:title>
  <dc:creator>Charlotte Justesen Bork</dc:creator>
  <cp:lastModifiedBy>Charlotte Justesen Bork</cp:lastModifiedBy>
  <cp:revision>50</cp:revision>
  <cp:lastPrinted>2019-06-24T13:06:55Z</cp:lastPrinted>
  <dcterms:created xsi:type="dcterms:W3CDTF">2019-06-20T19:01:11Z</dcterms:created>
  <dcterms:modified xsi:type="dcterms:W3CDTF">2019-06-27T06:04:08Z</dcterms:modified>
</cp:coreProperties>
</file>