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4"/>
  </p:sldMasterIdLst>
  <p:notesMasterIdLst>
    <p:notesMasterId r:id="rId32"/>
  </p:notesMasterIdLst>
  <p:handoutMasterIdLst>
    <p:handoutMasterId r:id="rId33"/>
  </p:handoutMasterIdLst>
  <p:sldIdLst>
    <p:sldId id="264" r:id="rId5"/>
    <p:sldId id="296" r:id="rId6"/>
    <p:sldId id="265" r:id="rId7"/>
    <p:sldId id="272" r:id="rId8"/>
    <p:sldId id="273" r:id="rId9"/>
    <p:sldId id="274" r:id="rId10"/>
    <p:sldId id="275" r:id="rId11"/>
    <p:sldId id="282" r:id="rId12"/>
    <p:sldId id="283" r:id="rId13"/>
    <p:sldId id="276" r:id="rId14"/>
    <p:sldId id="277" r:id="rId15"/>
    <p:sldId id="278" r:id="rId16"/>
    <p:sldId id="279" r:id="rId17"/>
    <p:sldId id="280" r:id="rId18"/>
    <p:sldId id="281" r:id="rId19"/>
    <p:sldId id="284" r:id="rId20"/>
    <p:sldId id="285" r:id="rId21"/>
    <p:sldId id="286" r:id="rId22"/>
    <p:sldId id="287" r:id="rId23"/>
    <p:sldId id="288" r:id="rId24"/>
    <p:sldId id="289" r:id="rId25"/>
    <p:sldId id="290" r:id="rId26"/>
    <p:sldId id="291" r:id="rId27"/>
    <p:sldId id="292" r:id="rId28"/>
    <p:sldId id="293" r:id="rId29"/>
    <p:sldId id="294" r:id="rId30"/>
    <p:sldId id="295" r:id="rId31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0464" autoAdjust="0"/>
  </p:normalViewPr>
  <p:slideViewPr>
    <p:cSldViewPr snapToGrid="0">
      <p:cViewPr varScale="1">
        <p:scale>
          <a:sx n="89" d="100"/>
          <a:sy n="89" d="100"/>
        </p:scale>
        <p:origin x="1380" y="57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34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viewProps" Target="viewProp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465223" y="2"/>
            <a:ext cx="2496656" cy="458788"/>
          </a:xfrm>
          <a:prstGeom prst="rect">
            <a:avLst/>
          </a:prstGeom>
        </p:spPr>
        <p:txBody>
          <a:bodyPr vert="horz" lIns="180000" tIns="216000" rIns="91440" bIns="45720" rtlCol="0"/>
          <a:lstStyle>
            <a:lvl1pPr algn="l">
              <a:defRPr sz="1200"/>
            </a:lvl1pPr>
          </a:lstStyle>
          <a:p>
            <a:r>
              <a:rPr lang="da-DK"/>
              <a:t>test</a:t>
            </a:r>
            <a:endParaRPr lang="da-DK" dirty="0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2961879" y="2"/>
            <a:ext cx="934244" cy="458788"/>
          </a:xfrm>
          <a:prstGeom prst="rect">
            <a:avLst/>
          </a:prstGeom>
        </p:spPr>
        <p:txBody>
          <a:bodyPr vert="horz" lIns="91440" tIns="216000" rIns="90000" bIns="45720" rtlCol="0" anchor="t" anchorCtr="1"/>
          <a:lstStyle>
            <a:lvl1pPr algn="r">
              <a:defRPr sz="1200"/>
            </a:lvl1pPr>
          </a:lstStyle>
          <a:p>
            <a:fld id="{FE7399DD-2E61-4653-A46E-A928FF9C742B}" type="datetimeFigureOut">
              <a:rPr lang="da-DK" smtClean="0"/>
              <a:t>09-04-2025</a:t>
            </a:fld>
            <a:endParaRPr lang="da-DK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465223" y="8685213"/>
            <a:ext cx="2496656" cy="458787"/>
          </a:xfrm>
          <a:prstGeom prst="rect">
            <a:avLst/>
          </a:prstGeom>
        </p:spPr>
        <p:txBody>
          <a:bodyPr vert="horz" lIns="180000" tIns="45720" rIns="91440" bIns="252000" rtlCol="0" anchor="b"/>
          <a:lstStyle>
            <a:lvl1pPr algn="l">
              <a:defRPr sz="1200"/>
            </a:lvl1pPr>
          </a:lstStyle>
          <a:p>
            <a:endParaRPr lang="da-DK" dirty="0">
              <a:solidFill>
                <a:schemeClr val="accent1"/>
              </a:solidFill>
            </a:endParaRPr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3"/>
          </p:nvPr>
        </p:nvSpPr>
        <p:spPr>
          <a:xfrm>
            <a:off x="2961879" y="8685213"/>
            <a:ext cx="934244" cy="458787"/>
          </a:xfrm>
          <a:prstGeom prst="rect">
            <a:avLst/>
          </a:prstGeom>
        </p:spPr>
        <p:txBody>
          <a:bodyPr vert="horz" lIns="91440" tIns="45720" rIns="90000" bIns="216000" rtlCol="0" anchor="b" anchorCtr="1"/>
          <a:lstStyle>
            <a:lvl1pPr algn="r">
              <a:defRPr sz="1200"/>
            </a:lvl1pPr>
          </a:lstStyle>
          <a:p>
            <a:fld id="{468BB78E-BF37-450B-A1E7-B0E7D2BAC1EC}" type="slidenum">
              <a:rPr lang="da-DK" smtClean="0">
                <a:solidFill>
                  <a:schemeClr val="accent1"/>
                </a:solidFill>
              </a:rPr>
              <a:t>‹nr.›</a:t>
            </a:fld>
            <a:endParaRPr lang="da-DK" dirty="0">
              <a:solidFill>
                <a:schemeClr val="accent1"/>
              </a:solidFill>
            </a:endParaRPr>
          </a:p>
        </p:txBody>
      </p:sp>
      <p:sp>
        <p:nvSpPr>
          <p:cNvPr id="6" name="Tekstfelt 5"/>
          <p:cNvSpPr txBox="1"/>
          <p:nvPr/>
        </p:nvSpPr>
        <p:spPr>
          <a:xfrm>
            <a:off x="3718560" y="1267968"/>
            <a:ext cx="1328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dirty="0"/>
          </a:p>
        </p:txBody>
      </p:sp>
      <p:pic>
        <p:nvPicPr>
          <p:cNvPr id="8" name="Billede 7">
            <a:extLst>
              <a:ext uri="{FF2B5EF4-FFF2-40B4-BE49-F238E27FC236}">
                <a16:creationId xmlns:a16="http://schemas.microsoft.com/office/drawing/2014/main" id="{7AFCF245-3147-4010-B509-6E45BEE7787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1916" y="8230393"/>
            <a:ext cx="810861" cy="684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0530112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685800" y="2"/>
            <a:ext cx="2240755" cy="458788"/>
          </a:xfrm>
          <a:prstGeom prst="rect">
            <a:avLst/>
          </a:prstGeom>
        </p:spPr>
        <p:txBody>
          <a:bodyPr vert="horz" lIns="0" tIns="216000" rIns="91440" bIns="45720" rtlCol="0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da-DK"/>
              <a:t>test</a:t>
            </a:r>
            <a:endParaRPr lang="da-DK" dirty="0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2926555" y="2"/>
            <a:ext cx="1004887" cy="458788"/>
          </a:xfrm>
          <a:prstGeom prst="rect">
            <a:avLst/>
          </a:prstGeom>
        </p:spPr>
        <p:txBody>
          <a:bodyPr vert="horz" lIns="91440" tIns="216000" rIns="91440" bIns="45720" rtlCol="0" anchor="t" anchorCtr="1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56549B62-AE77-4CCA-AD42-52E370A0312E}" type="datetimeFigureOut">
              <a:rPr lang="da-DK" smtClean="0"/>
              <a:pPr/>
              <a:t>09-04-2025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685800" y="8685213"/>
            <a:ext cx="2286000" cy="458787"/>
          </a:xfrm>
          <a:prstGeom prst="rect">
            <a:avLst/>
          </a:prstGeom>
        </p:spPr>
        <p:txBody>
          <a:bodyPr vert="horz" lIns="0" tIns="45720" rIns="91440" bIns="216000" rtlCol="0" anchor="b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167856" y="8685213"/>
            <a:ext cx="522287" cy="458787"/>
          </a:xfrm>
          <a:prstGeom prst="rect">
            <a:avLst/>
          </a:prstGeom>
        </p:spPr>
        <p:txBody>
          <a:bodyPr vert="horz" lIns="91440" tIns="45720" rIns="91440" bIns="216000" rtlCol="0" anchor="b" anchorCtr="1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B22202B4-42B1-418B-B51C-64CA672B45AE}" type="slidenum">
              <a:rPr lang="da-DK" smtClean="0"/>
              <a:pPr/>
              <a:t>‹nr.›</a:t>
            </a:fld>
            <a:endParaRPr lang="da-DK"/>
          </a:p>
        </p:txBody>
      </p:sp>
      <p:pic>
        <p:nvPicPr>
          <p:cNvPr id="11" name="Billede 10">
            <a:extLst>
              <a:ext uri="{FF2B5EF4-FFF2-40B4-BE49-F238E27FC236}">
                <a16:creationId xmlns:a16="http://schemas.microsoft.com/office/drawing/2014/main" id="{7966C77B-A752-4F68-94DE-2EE9504372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1339" y="8244000"/>
            <a:ext cx="810861" cy="684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2592419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96800" y="3430800"/>
            <a:ext cx="9396000" cy="735392"/>
          </a:xfrm>
          <a:prstGeom prst="rect">
            <a:avLst/>
          </a:prstGeom>
        </p:spPr>
        <p:txBody>
          <a:bodyPr lIns="216000" tIns="158400" bIns="158400">
            <a:spAutoFit/>
          </a:bodyPr>
          <a:lstStyle>
            <a:lvl1pPr marL="0" indent="0" algn="ctr">
              <a:buNone/>
              <a:defRPr sz="3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da-DK" dirty="0"/>
          </a:p>
        </p:txBody>
      </p:sp>
      <p:sp>
        <p:nvSpPr>
          <p:cNvPr id="12" name="Titel 11">
            <a:extLst>
              <a:ext uri="{FF2B5EF4-FFF2-40B4-BE49-F238E27FC236}">
                <a16:creationId xmlns:a16="http://schemas.microsoft.com/office/drawing/2014/main" id="{4AB96354-929E-4F21-B7BE-50CA7ADFA2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6800" y="1080001"/>
            <a:ext cx="9396000" cy="2347200"/>
          </a:xfrm>
        </p:spPr>
        <p:txBody>
          <a:bodyPr wrap="square" lIns="0" rIns="0"/>
          <a:lstStyle>
            <a:lvl1pPr algn="ctr">
              <a:defRPr lang="da-DK" sz="7500" baseline="0" dirty="0"/>
            </a:lvl1pPr>
          </a:lstStyle>
          <a:p>
            <a:r>
              <a:rPr lang="en-US"/>
              <a:t>Click to edit Master title style</a:t>
            </a:r>
            <a:endParaRPr lang="da-DK" dirty="0"/>
          </a:p>
        </p:txBody>
      </p:sp>
      <p:sp>
        <p:nvSpPr>
          <p:cNvPr id="13" name="Pladsholder til dato 12">
            <a:extLst>
              <a:ext uri="{FF2B5EF4-FFF2-40B4-BE49-F238E27FC236}">
                <a16:creationId xmlns:a16="http://schemas.microsoft.com/office/drawing/2014/main" id="{DBC9CA1D-55BD-43AA-AE2C-106EDE61CC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71EFA-C38E-4FF9-8B8B-74AF5C34911A}" type="datetime1">
              <a:rPr lang="da-DK" smtClean="0"/>
              <a:t>09-04-2025</a:t>
            </a:fld>
            <a:endParaRPr lang="da-DK" dirty="0"/>
          </a:p>
        </p:txBody>
      </p:sp>
      <p:sp>
        <p:nvSpPr>
          <p:cNvPr id="14" name="Pladsholder til sidefod 13">
            <a:extLst>
              <a:ext uri="{FF2B5EF4-FFF2-40B4-BE49-F238E27FC236}">
                <a16:creationId xmlns:a16="http://schemas.microsoft.com/office/drawing/2014/main" id="{41E9A430-E3AD-4F16-BD31-2EF938939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15" name="Pladsholder til slidenummer 14">
            <a:extLst>
              <a:ext uri="{FF2B5EF4-FFF2-40B4-BE49-F238E27FC236}">
                <a16:creationId xmlns:a16="http://schemas.microsoft.com/office/drawing/2014/main" id="{240045CA-7BF8-45F8-BA11-961DECF4C6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01085-A43E-4613-952E-45B225519ABB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96715473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96800" y="1144800"/>
            <a:ext cx="3600000" cy="1141199"/>
          </a:xfrm>
        </p:spPr>
        <p:txBody>
          <a:bodyPr anchor="b"/>
          <a:lstStyle>
            <a:lvl1pPr>
              <a:defRPr sz="3000"/>
            </a:lvl1pPr>
          </a:lstStyle>
          <a:p>
            <a:r>
              <a:rPr lang="en-US"/>
              <a:t>Click to edit Master title style</a:t>
            </a:r>
            <a:endParaRPr lang="da-DK" dirty="0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5176800" y="1144800"/>
            <a:ext cx="5616000" cy="3996000"/>
          </a:xfrm>
        </p:spPr>
        <p:txBody>
          <a:bodyPr/>
          <a:lstStyle>
            <a:lvl1pPr marL="0" indent="0">
              <a:buNone/>
              <a:defRPr lang="da-DK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da-DK" dirty="0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850CC-AE78-4089-8BDB-B3A333EDA2C0}" type="datetime1">
              <a:rPr lang="da-DK" smtClean="0"/>
              <a:t>09-04-2025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01085-A43E-4613-952E-45B225519ABB}" type="slidenum">
              <a:rPr lang="da-DK" smtClean="0"/>
              <a:t>‹nr.›</a:t>
            </a:fld>
            <a:endParaRPr lang="da-DK"/>
          </a:p>
        </p:txBody>
      </p:sp>
      <p:sp>
        <p:nvSpPr>
          <p:cNvPr id="8" name="Pladsholder til tekst 3">
            <a:extLst>
              <a:ext uri="{FF2B5EF4-FFF2-40B4-BE49-F238E27FC236}">
                <a16:creationId xmlns:a16="http://schemas.microsoft.com/office/drawing/2014/main" id="{6E01BC37-9177-427C-B537-9AD6F9E189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96800" y="2286000"/>
            <a:ext cx="3600000" cy="285480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8518541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806D3-DE9D-477F-B2EC-09638AA719E4}" type="datetime1">
              <a:rPr lang="da-DK" smtClean="0"/>
              <a:t>09-04-2025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01085-A43E-4613-952E-45B225519ABB}" type="slidenum">
              <a:rPr lang="da-DK" smtClean="0"/>
              <a:t>‹nr.›</a:t>
            </a:fld>
            <a:endParaRPr lang="da-DK"/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13E1FFC2-04A4-4920-979D-05513B7ED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6800" y="1144800"/>
            <a:ext cx="9396000" cy="576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8" name="Pladsholder til lodret titel 2">
            <a:extLst>
              <a:ext uri="{FF2B5EF4-FFF2-40B4-BE49-F238E27FC236}">
                <a16:creationId xmlns:a16="http://schemas.microsoft.com/office/drawing/2014/main" id="{5E042376-CA70-40C5-845D-43CEF8E860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396800" y="1720800"/>
            <a:ext cx="9396000" cy="3420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4222913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7699B-7A79-4D8B-8729-98541D83BB38}" type="datetime1">
              <a:rPr lang="da-DK" smtClean="0"/>
              <a:t>09-04-2025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01085-A43E-4613-952E-45B225519ABB}" type="slidenum">
              <a:rPr lang="da-DK" smtClean="0"/>
              <a:t>‹nr.›</a:t>
            </a:fld>
            <a:endParaRPr lang="da-DK"/>
          </a:p>
        </p:txBody>
      </p:sp>
      <p:sp>
        <p:nvSpPr>
          <p:cNvPr id="11" name="Lodret titel 1">
            <a:extLst>
              <a:ext uri="{FF2B5EF4-FFF2-40B4-BE49-F238E27FC236}">
                <a16:creationId xmlns:a16="http://schemas.microsoft.com/office/drawing/2014/main" id="{D02E1D3F-A8F6-4795-8F5A-AEC7F6ACF1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40400" y="1144800"/>
            <a:ext cx="1652400" cy="3996000"/>
          </a:xfrm>
        </p:spPr>
        <p:txBody>
          <a:bodyPr vert="eaVert" lIns="72000" tIns="180000" bIns="72000"/>
          <a:lstStyle/>
          <a:p>
            <a:r>
              <a:rPr lang="en-US"/>
              <a:t>Click to edit Master title style</a:t>
            </a:r>
            <a:endParaRPr lang="da-DK" dirty="0"/>
          </a:p>
        </p:txBody>
      </p:sp>
      <p:sp>
        <p:nvSpPr>
          <p:cNvPr id="12" name="Pladsholder til lodret titel 2">
            <a:extLst>
              <a:ext uri="{FF2B5EF4-FFF2-40B4-BE49-F238E27FC236}">
                <a16:creationId xmlns:a16="http://schemas.microsoft.com/office/drawing/2014/main" id="{86BF1C0A-2114-4C2C-92E6-6C547F5359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396800" y="1144800"/>
            <a:ext cx="7743600" cy="3996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26897214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0"/>
              <a:t>Click to edit Master title style</a:t>
            </a:r>
            <a:endParaRPr lang="da-DK" noProof="0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1396799" y="1720800"/>
            <a:ext cx="9396000" cy="3420000"/>
          </a:xfrm>
        </p:spPr>
        <p:txBody>
          <a:bodyPr tIns="158400"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 dirty="0"/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BDE0E961-0F82-4098-98C6-CF013C9D56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6C211-D876-4A54-9804-EF698EEB49A6}" type="datetime1">
              <a:rPr lang="da-DK" smtClean="0"/>
              <a:t>09-04-2025</a:t>
            </a:fld>
            <a:endParaRPr lang="da-DK" dirty="0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5F19BC00-BD87-4A12-B64B-8B5B3B057C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84FBDCDD-0EC7-472E-9177-04AF522C70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01085-A43E-4613-952E-45B225519ABB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69811254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lle titel og lille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96800" y="1144800"/>
            <a:ext cx="5914799" cy="576000"/>
          </a:xfrm>
        </p:spPr>
        <p:txBody>
          <a:bodyPr/>
          <a:lstStyle>
            <a:lvl1pPr>
              <a:defRPr/>
            </a:lvl1pPr>
          </a:lstStyle>
          <a:p>
            <a:r>
              <a:rPr lang="en-US" noProof="0"/>
              <a:t>Click to edit Master title style</a:t>
            </a:r>
            <a:endParaRPr lang="da-DK" noProof="0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1396799" y="1720800"/>
            <a:ext cx="5914800" cy="3420000"/>
          </a:xfrm>
        </p:spPr>
        <p:txBody>
          <a:bodyPr tIns="158400"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 dirty="0"/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FDC7FE43-5CB0-45B5-A791-20537220E8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8FD2B-FCB5-472B-A7E3-F8638E08D9E3}" type="datetime1">
              <a:rPr lang="da-DK" smtClean="0"/>
              <a:t>09-04-2025</a:t>
            </a:fld>
            <a:endParaRPr lang="da-DK" dirty="0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5D635186-244C-47F3-B068-3E59418B0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21C76895-0231-4BB4-8E0D-7D6942FDD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01085-A43E-4613-952E-45B225519ABB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78990865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96800" y="1201085"/>
            <a:ext cx="9396000" cy="2787716"/>
          </a:xfrm>
        </p:spPr>
        <p:txBody>
          <a:bodyPr anchor="b"/>
          <a:lstStyle>
            <a:lvl1pPr>
              <a:defRPr sz="5000"/>
            </a:lvl1pPr>
          </a:lstStyle>
          <a:p>
            <a:r>
              <a:rPr lang="en-US"/>
              <a:t>Click to edit Master title style</a:t>
            </a:r>
            <a:endParaRPr lang="da-DK" dirty="0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1396800" y="3988800"/>
            <a:ext cx="9396000" cy="735392"/>
          </a:xfrm>
        </p:spPr>
        <p:txBody>
          <a:bodyPr tIns="158400" bIns="158400">
            <a:spAutoFit/>
          </a:bodyPr>
          <a:lstStyle>
            <a:lvl1pPr marL="0" indent="0">
              <a:buNone/>
              <a:defRPr lang="da-DK" dirty="0" smtClean="0"/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1A7598BC-BA0E-42D2-B620-BBBAD5F0AB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2F8A-C85E-4F0F-B162-1459C6696342}" type="datetime1">
              <a:rPr lang="da-DK" smtClean="0"/>
              <a:t>09-04-2025</a:t>
            </a:fld>
            <a:endParaRPr lang="da-DK" dirty="0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1A00208D-F5EA-494B-99B8-692E3564A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8340DA82-0F42-4A00-A7B8-03EDE6111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01085-A43E-4613-952E-45B225519ABB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68495236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1396799" y="1720800"/>
            <a:ext cx="4590000" cy="3420000"/>
          </a:xfrm>
        </p:spPr>
        <p:txBody>
          <a:bodyPr tIns="158400" bIns="1584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 dirty="0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209998" y="1720800"/>
            <a:ext cx="4590000" cy="3420000"/>
          </a:xfrm>
        </p:spPr>
        <p:txBody>
          <a:bodyPr tIns="158400" bIns="1584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 dirty="0"/>
          </a:p>
        </p:txBody>
      </p:sp>
      <p:sp>
        <p:nvSpPr>
          <p:cNvPr id="8" name="Pladsholder til dato 7">
            <a:extLst>
              <a:ext uri="{FF2B5EF4-FFF2-40B4-BE49-F238E27FC236}">
                <a16:creationId xmlns:a16="http://schemas.microsoft.com/office/drawing/2014/main" id="{1E02AEE2-520B-4038-92C5-AECDC207E8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55168-1985-4DE0-90DA-9CF0621D9800}" type="datetime1">
              <a:rPr lang="da-DK" smtClean="0"/>
              <a:t>09-04-2025</a:t>
            </a:fld>
            <a:endParaRPr lang="da-DK" dirty="0"/>
          </a:p>
        </p:txBody>
      </p:sp>
      <p:sp>
        <p:nvSpPr>
          <p:cNvPr id="9" name="Pladsholder til sidefod 8">
            <a:extLst>
              <a:ext uri="{FF2B5EF4-FFF2-40B4-BE49-F238E27FC236}">
                <a16:creationId xmlns:a16="http://schemas.microsoft.com/office/drawing/2014/main" id="{08F14189-7A27-48C4-A26F-0A87814C9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10" name="Pladsholder til slidenummer 9">
            <a:extLst>
              <a:ext uri="{FF2B5EF4-FFF2-40B4-BE49-F238E27FC236}">
                <a16:creationId xmlns:a16="http://schemas.microsoft.com/office/drawing/2014/main" id="{BB239887-82C4-4B72-952B-C301F05117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01085-A43E-4613-952E-45B225519ABB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73945024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614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1396797" y="1720800"/>
            <a:ext cx="4590000" cy="576000"/>
          </a:xfrm>
        </p:spPr>
        <p:txBody>
          <a:bodyPr tIns="36000" bIns="0" anchor="ctr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1396799" y="2376000"/>
            <a:ext cx="4590000" cy="2746498"/>
          </a:xfrm>
        </p:spPr>
        <p:txBody>
          <a:bodyPr tIns="1584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 dirty="0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6210000" y="1720800"/>
            <a:ext cx="4590000" cy="576000"/>
          </a:xfrm>
        </p:spPr>
        <p:txBody>
          <a:bodyPr tIns="36000" bIns="0" anchor="ctr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6210000" y="2376000"/>
            <a:ext cx="4590000" cy="2764800"/>
          </a:xfrm>
        </p:spPr>
        <p:txBody>
          <a:bodyPr tIns="1584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 dirty="0"/>
          </a:p>
        </p:txBody>
      </p:sp>
      <p:sp>
        <p:nvSpPr>
          <p:cNvPr id="10" name="Titel 1">
            <a:extLst>
              <a:ext uri="{FF2B5EF4-FFF2-40B4-BE49-F238E27FC236}">
                <a16:creationId xmlns:a16="http://schemas.microsoft.com/office/drawing/2014/main" id="{4D21ECCE-77B7-4C00-9F17-2D15817A03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6800" y="1144800"/>
            <a:ext cx="9396000" cy="576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da-DK" dirty="0"/>
          </a:p>
        </p:txBody>
      </p:sp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FA6D70AB-8E7E-4DD3-98AD-FFEE621162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AD7F2-8A1E-46EB-96EB-E946BD6B2DC4}" type="datetime1">
              <a:rPr lang="da-DK" smtClean="0"/>
              <a:t>09-04-2025</a:t>
            </a:fld>
            <a:endParaRPr lang="da-DK" dirty="0"/>
          </a:p>
        </p:txBody>
      </p:sp>
      <p:sp>
        <p:nvSpPr>
          <p:cNvPr id="11" name="Pladsholder til sidefod 10">
            <a:extLst>
              <a:ext uri="{FF2B5EF4-FFF2-40B4-BE49-F238E27FC236}">
                <a16:creationId xmlns:a16="http://schemas.microsoft.com/office/drawing/2014/main" id="{C35A8484-F65C-4CA7-AEA0-C57F5465E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12" name="Pladsholder til slidenummer 11">
            <a:extLst>
              <a:ext uri="{FF2B5EF4-FFF2-40B4-BE49-F238E27FC236}">
                <a16:creationId xmlns:a16="http://schemas.microsoft.com/office/drawing/2014/main" id="{0DF7997C-715A-4D5E-BCC5-7934BCB5C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01085-A43E-4613-952E-45B225519ABB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62881542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60ACF-C5B6-4EE3-962F-20010768673F}" type="datetime1">
              <a:rPr lang="da-DK" smtClean="0"/>
              <a:t>09-04-2025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01085-A43E-4613-952E-45B225519AB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9622413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47C32-A44E-49E2-AF89-3803BEF8FE1A}" type="datetime1">
              <a:rPr lang="da-DK" smtClean="0"/>
              <a:t>09-04-2025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01085-A43E-4613-952E-45B225519AB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2329201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96800" y="1144800"/>
            <a:ext cx="3600000" cy="1141200"/>
          </a:xfrm>
        </p:spPr>
        <p:txBody>
          <a:bodyPr anchor="b"/>
          <a:lstStyle>
            <a:lvl1pPr>
              <a:defRPr sz="3000"/>
            </a:lvl1pPr>
          </a:lstStyle>
          <a:p>
            <a:r>
              <a:rPr lang="en-US"/>
              <a:t>Click to edit Master title style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176800" y="1144800"/>
            <a:ext cx="5616000" cy="3996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 dirty="0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396800" y="2286000"/>
            <a:ext cx="3600000" cy="2854800"/>
          </a:xfrm>
        </p:spPr>
        <p:txBody>
          <a:bodyPr wrap="square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7219F-89A0-4D12-8B5B-E8FE7977F261}" type="datetime1">
              <a:rPr lang="da-DK" smtClean="0"/>
              <a:t>09-04-2025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01085-A43E-4613-952E-45B225519AB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203415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hyperlink" Target="http://www.jammerbugt.dk/" TargetMode="Externa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1396800" y="1144800"/>
            <a:ext cx="9396000" cy="576000"/>
          </a:xfrm>
          <a:prstGeom prst="rect">
            <a:avLst/>
          </a:prstGeom>
        </p:spPr>
        <p:txBody>
          <a:bodyPr vert="horz" lIns="180000" tIns="72000" rIns="72000" bIns="72000" rtlCol="0" anchor="b" anchorCtr="0">
            <a:noAutofit/>
          </a:bodyPr>
          <a:lstStyle/>
          <a:p>
            <a:r>
              <a:rPr lang="da-DK" dirty="0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1396800" y="1720800"/>
            <a:ext cx="9396000" cy="3420000"/>
          </a:xfrm>
          <a:prstGeom prst="rect">
            <a:avLst/>
          </a:prstGeom>
          <a:effectLst/>
        </p:spPr>
        <p:style>
          <a:lnRef idx="0">
            <a:scrgbClr r="0" g="0" b="0"/>
          </a:lnRef>
          <a:fillRef idx="1001">
            <a:schemeClr val="lt1"/>
          </a:fillRef>
          <a:effectRef idx="0">
            <a:scrgbClr r="0" g="0" b="0"/>
          </a:effectRef>
          <a:fontRef idx="major"/>
        </p:style>
        <p:txBody>
          <a:bodyPr vert="horz" lIns="216000" tIns="158400" rIns="216000" bIns="108000" rtlCol="0">
            <a:normAutofit/>
          </a:bodyPr>
          <a:lstStyle/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10800000" y="5490000"/>
            <a:ext cx="1224000" cy="288000"/>
          </a:xfrm>
          <a:prstGeom prst="rect">
            <a:avLst/>
          </a:prstGeom>
        </p:spPr>
        <p:txBody>
          <a:bodyPr vert="horz" lIns="198000" tIns="72000" rIns="91440" bIns="72000" rtlCol="0" anchor="ctr"/>
          <a:lstStyle>
            <a:lvl1pPr algn="l">
              <a:lnSpc>
                <a:spcPct val="80000"/>
              </a:lnSpc>
              <a:defRPr sz="1000">
                <a:solidFill>
                  <a:schemeClr val="accent1"/>
                </a:solidFill>
              </a:defRPr>
            </a:lvl1pPr>
          </a:lstStyle>
          <a:p>
            <a:fld id="{8E42BC00-7863-4A09-9904-6D5C98A2681A}" type="datetime1">
              <a:rPr lang="da-DK" smtClean="0"/>
              <a:t>09-04-2025</a:t>
            </a:fld>
            <a:endParaRPr lang="da-DK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1396800" y="5490000"/>
            <a:ext cx="9396000" cy="288000"/>
          </a:xfrm>
          <a:prstGeom prst="rect">
            <a:avLst/>
          </a:prstGeom>
        </p:spPr>
        <p:txBody>
          <a:bodyPr vert="horz" lIns="216000" tIns="72000" rIns="216000" bIns="72000" rtlCol="0" anchor="ctr"/>
          <a:lstStyle>
            <a:lvl1pPr algn="l">
              <a:defRPr sz="1000">
                <a:solidFill>
                  <a:schemeClr val="accent1"/>
                </a:solidFill>
              </a:defRPr>
            </a:lvl1pPr>
          </a:lstStyle>
          <a:p>
            <a:endParaRPr lang="da-DK" dirty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10800000" y="5302800"/>
            <a:ext cx="1224000" cy="288000"/>
          </a:xfrm>
          <a:prstGeom prst="rect">
            <a:avLst/>
          </a:prstGeom>
        </p:spPr>
        <p:txBody>
          <a:bodyPr vert="horz" lIns="198000" tIns="72000" rIns="90000" bIns="72000" rtlCol="0" anchor="ctr"/>
          <a:lstStyle>
            <a:lvl1pPr algn="l">
              <a:defRPr sz="1000">
                <a:solidFill>
                  <a:schemeClr val="accent1"/>
                </a:solidFill>
              </a:defRPr>
            </a:lvl1pPr>
          </a:lstStyle>
          <a:p>
            <a:fld id="{6A601085-A43E-4613-952E-45B225519ABB}" type="slidenum">
              <a:rPr lang="da-DK" smtClean="0"/>
              <a:pPr/>
              <a:t>‹nr.›</a:t>
            </a:fld>
            <a:endParaRPr lang="da-DK" dirty="0"/>
          </a:p>
        </p:txBody>
      </p:sp>
      <p:pic>
        <p:nvPicPr>
          <p:cNvPr id="18" name="Billede 17">
            <a:extLst>
              <a:ext uri="{FF2B5EF4-FFF2-40B4-BE49-F238E27FC236}">
                <a16:creationId xmlns:a16="http://schemas.microsoft.com/office/drawing/2014/main" id="{1F52717E-F389-49D9-BF9F-7362D90A9421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68802"/>
            <a:ext cx="12192000" cy="893608"/>
          </a:xfrm>
          <a:prstGeom prst="rect">
            <a:avLst/>
          </a:prstGeom>
        </p:spPr>
      </p:pic>
      <p:pic>
        <p:nvPicPr>
          <p:cNvPr id="20" name="Billede 19">
            <a:extLst>
              <a:ext uri="{FF2B5EF4-FFF2-40B4-BE49-F238E27FC236}">
                <a16:creationId xmlns:a16="http://schemas.microsoft.com/office/drawing/2014/main" id="{C7DEE327-7051-4CF0-B925-A85972971FD3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0001" y="5778000"/>
            <a:ext cx="1227767" cy="1083738"/>
          </a:xfrm>
          <a:prstGeom prst="rect">
            <a:avLst/>
          </a:prstGeom>
          <a:effectLst>
            <a:outerShdw blurRad="406400" dist="203200" dir="5400000" algn="ctr" rotWithShape="0">
              <a:srgbClr val="000000">
                <a:alpha val="50000"/>
              </a:srgbClr>
            </a:outerShdw>
          </a:effectLst>
        </p:spPr>
      </p:pic>
      <p:sp>
        <p:nvSpPr>
          <p:cNvPr id="7" name="Rektangel 6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8C98AF03-3C24-441B-B915-5B3BE5E56E2A}"/>
              </a:ext>
            </a:extLst>
          </p:cNvPr>
          <p:cNvSpPr/>
          <p:nvPr userDrawn="1"/>
        </p:nvSpPr>
        <p:spPr>
          <a:xfrm>
            <a:off x="0" y="0"/>
            <a:ext cx="1396799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3" name="Rektangel 12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CF33B15B-DA0A-426C-AF84-09A5BE0195D5}"/>
              </a:ext>
            </a:extLst>
          </p:cNvPr>
          <p:cNvSpPr/>
          <p:nvPr userDrawn="1"/>
        </p:nvSpPr>
        <p:spPr>
          <a:xfrm>
            <a:off x="10792800" y="0"/>
            <a:ext cx="1396799" cy="577732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4" name="Rektangel 13">
            <a:hlinkClick r:id="rId16"/>
            <a:extLst>
              <a:ext uri="{FF2B5EF4-FFF2-40B4-BE49-F238E27FC236}">
                <a16:creationId xmlns:a16="http://schemas.microsoft.com/office/drawing/2014/main" id="{819DC552-4F42-47F1-ABA0-7B14596CA238}"/>
              </a:ext>
            </a:extLst>
          </p:cNvPr>
          <p:cNvSpPr/>
          <p:nvPr userDrawn="1"/>
        </p:nvSpPr>
        <p:spPr>
          <a:xfrm>
            <a:off x="10800000" y="5777327"/>
            <a:ext cx="1396799" cy="10847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1974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9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9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9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>
            <a:extLst>
              <a:ext uri="{FF2B5EF4-FFF2-40B4-BE49-F238E27FC236}">
                <a16:creationId xmlns:a16="http://schemas.microsoft.com/office/drawing/2014/main" id="{532D5171-B2F3-4804-B50A-E78407AFBF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6800" y="1080001"/>
            <a:ext cx="9396000" cy="3422988"/>
          </a:xfrm>
        </p:spPr>
        <p:txBody>
          <a:bodyPr/>
          <a:lstStyle/>
          <a:p>
            <a:r>
              <a:rPr lang="da-DK" dirty="0"/>
              <a:t>Quiz </a:t>
            </a:r>
            <a:br>
              <a:rPr lang="da-DK" dirty="0"/>
            </a:br>
            <a:r>
              <a:rPr lang="da-DK" dirty="0"/>
              <a:t>i sikkerhedsbrud</a:t>
            </a:r>
          </a:p>
        </p:txBody>
      </p:sp>
    </p:spTree>
    <p:extLst>
      <p:ext uri="{BB962C8B-B14F-4D97-AF65-F5344CB8AC3E}">
        <p14:creationId xmlns:p14="http://schemas.microsoft.com/office/powerpoint/2010/main" val="400159469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person using phone and laptop">
            <a:extLst>
              <a:ext uri="{FF2B5EF4-FFF2-40B4-BE49-F238E27FC236}">
                <a16:creationId xmlns:a16="http://schemas.microsoft.com/office/drawing/2014/main" id="{615E8BC2-5C70-77AD-5CD7-B594A7E1874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580" b="20957"/>
          <a:stretch/>
        </p:blipFill>
        <p:spPr bwMode="auto">
          <a:xfrm>
            <a:off x="389649" y="1281977"/>
            <a:ext cx="5614302" cy="3505975"/>
          </a:xfrm>
          <a:prstGeom prst="rect">
            <a:avLst/>
          </a:prstGeom>
          <a:ln w="127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itel 6">
            <a:extLst>
              <a:ext uri="{FF2B5EF4-FFF2-40B4-BE49-F238E27FC236}">
                <a16:creationId xmlns:a16="http://schemas.microsoft.com/office/drawing/2014/main" id="{F54A3E4E-504F-43E1-A0A8-8E8ED29AF9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651" y="1022368"/>
            <a:ext cx="3600000" cy="1141200"/>
          </a:xfrm>
        </p:spPr>
        <p:txBody>
          <a:bodyPr/>
          <a:lstStyle/>
          <a:p>
            <a:r>
              <a:rPr lang="da-DK" dirty="0"/>
              <a:t>Situation 1</a:t>
            </a:r>
          </a:p>
        </p:txBody>
      </p:sp>
      <p:sp>
        <p:nvSpPr>
          <p:cNvPr id="9" name="Pladsholder til tekst 8">
            <a:extLst>
              <a:ext uri="{FF2B5EF4-FFF2-40B4-BE49-F238E27FC236}">
                <a16:creationId xmlns:a16="http://schemas.microsoft.com/office/drawing/2014/main" id="{99B14EB4-2486-44A3-890F-539128299D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10651" y="2079423"/>
            <a:ext cx="4450327" cy="2854800"/>
          </a:xfrm>
          <a:noFill/>
        </p:spPr>
        <p:txBody>
          <a:bodyPr vert="horz" wrap="square" lIns="216000" tIns="158400" rIns="216000" bIns="108000" rtlCol="0" anchor="t">
            <a:normAutofit/>
          </a:bodyPr>
          <a:lstStyle/>
          <a:p>
            <a:r>
              <a:rPr lang="da-DK" dirty="0">
                <a:solidFill>
                  <a:schemeClr val="bg2">
                    <a:lumMod val="10000"/>
                  </a:schemeClr>
                </a:solidFill>
              </a:rPr>
              <a:t>Du opdager, at du ved en fejl er kommet til at sende en mail, der indeholder en borgers helbredsoplysninger til en forkert modtager. </a:t>
            </a:r>
          </a:p>
          <a:p>
            <a:endParaRPr lang="da-DK" dirty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da-DK" dirty="0">
                <a:solidFill>
                  <a:schemeClr val="bg2">
                    <a:lumMod val="10000"/>
                  </a:schemeClr>
                </a:solidFill>
              </a:rPr>
              <a:t>Hvad gør du først?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DC04D7D-4250-5A76-A7AF-FAF40040BF52}"/>
              </a:ext>
            </a:extLst>
          </p:cNvPr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6739822" y="1502884"/>
            <a:ext cx="4165833" cy="82998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E2B6CC1-802E-F637-0C9D-789F86C0CD3B}"/>
              </a:ext>
            </a:extLst>
          </p:cNvPr>
          <p:cNvSpPr txBox="1"/>
          <p:nvPr/>
        </p:nvSpPr>
        <p:spPr>
          <a:xfrm>
            <a:off x="6531808" y="1148939"/>
            <a:ext cx="696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Calibri" panose="020F0502020204030204" pitchFamily="34" charset="0"/>
              </a:rPr>
              <a:t>A</a:t>
            </a:r>
            <a:endParaRPr lang="da-DK" sz="1050" b="1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Calibri" panose="020F0502020204030204" pitchFamily="34" charset="0"/>
            </a:endParaRPr>
          </a:p>
        </p:txBody>
      </p:sp>
      <p:sp>
        <p:nvSpPr>
          <p:cNvPr id="6" name="Pladsholder til tekst 8">
            <a:extLst>
              <a:ext uri="{FF2B5EF4-FFF2-40B4-BE49-F238E27FC236}">
                <a16:creationId xmlns:a16="http://schemas.microsoft.com/office/drawing/2014/main" id="{D1850DF2-DC53-F4E7-D2E1-2726F70F0463}"/>
              </a:ext>
            </a:extLst>
          </p:cNvPr>
          <p:cNvSpPr txBox="1">
            <a:spLocks/>
          </p:cNvSpPr>
          <p:nvPr/>
        </p:nvSpPr>
        <p:spPr>
          <a:xfrm>
            <a:off x="6739821" y="1549753"/>
            <a:ext cx="4219870" cy="73624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216000" tIns="158400" rIns="216000" bIns="10800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da-DK" sz="1400" b="1" i="0" dirty="0">
                <a:solidFill>
                  <a:schemeClr val="bg1"/>
                </a:solidFill>
                <a:effectLst/>
              </a:rPr>
              <a:t>Jeg forsøger med det samme at stoppe og begrænse skaden så vidt muligt.</a:t>
            </a:r>
            <a:r>
              <a:rPr lang="da-DK" sz="1400" b="0" i="0" dirty="0">
                <a:solidFill>
                  <a:schemeClr val="bg1"/>
                </a:solidFill>
                <a:effectLst/>
              </a:rPr>
              <a:t> </a:t>
            </a:r>
            <a:endParaRPr lang="da-DK" sz="1200" b="1" dirty="0">
              <a:solidFill>
                <a:schemeClr val="bg1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FB5776C-EF54-BCC7-01D2-78682CC5BC33}"/>
              </a:ext>
            </a:extLst>
          </p:cNvPr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6739822" y="2619973"/>
            <a:ext cx="4165833" cy="82998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6869F605-D68E-2EC7-A94A-8055FECC7935}"/>
              </a:ext>
            </a:extLst>
          </p:cNvPr>
          <p:cNvSpPr txBox="1"/>
          <p:nvPr/>
        </p:nvSpPr>
        <p:spPr>
          <a:xfrm>
            <a:off x="6531808" y="2266028"/>
            <a:ext cx="696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Calibri" panose="020F0502020204030204" pitchFamily="34" charset="0"/>
              </a:rPr>
              <a:t>B</a:t>
            </a:r>
            <a:endParaRPr lang="da-DK" sz="1050" b="1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Calibri" panose="020F0502020204030204" pitchFamily="34" charset="0"/>
            </a:endParaRPr>
          </a:p>
        </p:txBody>
      </p:sp>
      <p:sp>
        <p:nvSpPr>
          <p:cNvPr id="12" name="Pladsholder til tekst 8">
            <a:extLst>
              <a:ext uri="{FF2B5EF4-FFF2-40B4-BE49-F238E27FC236}">
                <a16:creationId xmlns:a16="http://schemas.microsoft.com/office/drawing/2014/main" id="{6FF68BC4-1D23-6634-EA4E-7E8855BFA95E}"/>
              </a:ext>
            </a:extLst>
          </p:cNvPr>
          <p:cNvSpPr txBox="1">
            <a:spLocks/>
          </p:cNvSpPr>
          <p:nvPr/>
        </p:nvSpPr>
        <p:spPr>
          <a:xfrm>
            <a:off x="6739821" y="2666842"/>
            <a:ext cx="4219870" cy="73624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216000" tIns="158400" rIns="216000" bIns="10800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da-DK" sz="1400" b="1" i="0" dirty="0">
                <a:solidFill>
                  <a:schemeClr val="bg1"/>
                </a:solidFill>
                <a:effectLst/>
              </a:rPr>
              <a:t>Jeg sletter mailen fra min egen indbakke – så er problemet ude af verden. </a:t>
            </a:r>
            <a:endParaRPr lang="da-DK" sz="1200" b="1" dirty="0">
              <a:solidFill>
                <a:schemeClr val="bg1"/>
              </a:solidFill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299EFE45-D8D2-3F57-F507-816A5E11D2FE}"/>
              </a:ext>
            </a:extLst>
          </p:cNvPr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6739822" y="3737062"/>
            <a:ext cx="4165833" cy="82998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D6EEC7E3-C528-5B9C-E21D-09B7EAE59D30}"/>
              </a:ext>
            </a:extLst>
          </p:cNvPr>
          <p:cNvSpPr txBox="1"/>
          <p:nvPr/>
        </p:nvSpPr>
        <p:spPr>
          <a:xfrm>
            <a:off x="6531808" y="3383117"/>
            <a:ext cx="696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Calibri" panose="020F0502020204030204" pitchFamily="34" charset="0"/>
              </a:rPr>
              <a:t>C</a:t>
            </a:r>
            <a:endParaRPr lang="da-DK" sz="1050" b="1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Calibri" panose="020F0502020204030204" pitchFamily="34" charset="0"/>
            </a:endParaRPr>
          </a:p>
        </p:txBody>
      </p:sp>
      <p:sp>
        <p:nvSpPr>
          <p:cNvPr id="20" name="Pladsholder til tekst 8">
            <a:extLst>
              <a:ext uri="{FF2B5EF4-FFF2-40B4-BE49-F238E27FC236}">
                <a16:creationId xmlns:a16="http://schemas.microsoft.com/office/drawing/2014/main" id="{C1979CAD-8DA6-7C1D-716C-B02B0C297C72}"/>
              </a:ext>
            </a:extLst>
          </p:cNvPr>
          <p:cNvSpPr txBox="1">
            <a:spLocks/>
          </p:cNvSpPr>
          <p:nvPr/>
        </p:nvSpPr>
        <p:spPr>
          <a:xfrm>
            <a:off x="6739821" y="3737467"/>
            <a:ext cx="4229162" cy="93180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216000" tIns="158400" rIns="216000" bIns="108000" rtlCol="0" anchor="t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da-DK" sz="1400" b="1" i="0" dirty="0">
                <a:solidFill>
                  <a:schemeClr val="bg1"/>
                </a:solidFill>
                <a:effectLst/>
              </a:rPr>
              <a:t>Jeg har en kollega, som også har prøvet noget lignende, så jeg kontakter kollegaen og fortæller vedkommende alt om bruddet. </a:t>
            </a:r>
            <a:endParaRPr lang="da-DK" sz="1400" b="1">
              <a:solidFill>
                <a:schemeClr val="bg1"/>
              </a:solidFill>
              <a:cs typeface="Arial"/>
            </a:endParaRP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C782708A-62E9-6068-B25C-ED31B5C510E8}"/>
              </a:ext>
            </a:extLst>
          </p:cNvPr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6739822" y="4854151"/>
            <a:ext cx="4165833" cy="82998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4B306800-02C5-8766-FC8E-F40C216AA00E}"/>
              </a:ext>
            </a:extLst>
          </p:cNvPr>
          <p:cNvSpPr txBox="1"/>
          <p:nvPr/>
        </p:nvSpPr>
        <p:spPr>
          <a:xfrm>
            <a:off x="6531808" y="4500206"/>
            <a:ext cx="696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Calibri" panose="020F0502020204030204" pitchFamily="34" charset="0"/>
              </a:rPr>
              <a:t>D</a:t>
            </a:r>
            <a:endParaRPr lang="da-DK" sz="1050" b="1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Calibri" panose="020F0502020204030204" pitchFamily="34" charset="0"/>
            </a:endParaRPr>
          </a:p>
        </p:txBody>
      </p:sp>
      <p:sp>
        <p:nvSpPr>
          <p:cNvPr id="23" name="Pladsholder til tekst 8">
            <a:extLst>
              <a:ext uri="{FF2B5EF4-FFF2-40B4-BE49-F238E27FC236}">
                <a16:creationId xmlns:a16="http://schemas.microsoft.com/office/drawing/2014/main" id="{EED115C5-62EE-18B7-E6CE-3B46493C6706}"/>
              </a:ext>
            </a:extLst>
          </p:cNvPr>
          <p:cNvSpPr txBox="1">
            <a:spLocks/>
          </p:cNvSpPr>
          <p:nvPr/>
        </p:nvSpPr>
        <p:spPr>
          <a:xfrm>
            <a:off x="6739821" y="4901020"/>
            <a:ext cx="4219870" cy="73624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216000" tIns="158400" rIns="216000" bIns="10800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da-DK" sz="1400" b="1" i="0" dirty="0">
                <a:solidFill>
                  <a:schemeClr val="bg1"/>
                </a:solidFill>
                <a:effectLst/>
              </a:rPr>
              <a:t>Jeg ignorerer hændelsen og går ud fra, at modtageren sletter mailen. </a:t>
            </a:r>
            <a:endParaRPr lang="da-DK" sz="1050" b="1" dirty="0">
              <a:solidFill>
                <a:schemeClr val="bg1"/>
              </a:solidFill>
            </a:endParaRPr>
          </a:p>
        </p:txBody>
      </p:sp>
      <p:sp>
        <p:nvSpPr>
          <p:cNvPr id="28" name="Arrow: Chevron 27">
            <a:extLst>
              <a:ext uri="{FF2B5EF4-FFF2-40B4-BE49-F238E27FC236}">
                <a16:creationId xmlns:a16="http://schemas.microsoft.com/office/drawing/2014/main" id="{8020CCAC-76A8-805E-0D6A-73050A22EE65}"/>
              </a:ext>
            </a:extLst>
          </p:cNvPr>
          <p:cNvSpPr/>
          <p:nvPr/>
        </p:nvSpPr>
        <p:spPr>
          <a:xfrm>
            <a:off x="7977239" y="138777"/>
            <a:ext cx="198444" cy="294410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9" name="Arrow: Chevron 28">
            <a:extLst>
              <a:ext uri="{FF2B5EF4-FFF2-40B4-BE49-F238E27FC236}">
                <a16:creationId xmlns:a16="http://schemas.microsoft.com/office/drawing/2014/main" id="{951BBE04-92D4-4ED1-788C-EDE697F9D08D}"/>
              </a:ext>
            </a:extLst>
          </p:cNvPr>
          <p:cNvSpPr/>
          <p:nvPr/>
        </p:nvSpPr>
        <p:spPr>
          <a:xfrm>
            <a:off x="8330975" y="138777"/>
            <a:ext cx="198444" cy="294410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0" name="Arrow: Chevron 29">
            <a:extLst>
              <a:ext uri="{FF2B5EF4-FFF2-40B4-BE49-F238E27FC236}">
                <a16:creationId xmlns:a16="http://schemas.microsoft.com/office/drawing/2014/main" id="{A36509DD-8232-BEB0-A898-8A81F318137E}"/>
              </a:ext>
            </a:extLst>
          </p:cNvPr>
          <p:cNvSpPr/>
          <p:nvPr/>
        </p:nvSpPr>
        <p:spPr>
          <a:xfrm>
            <a:off x="8684711" y="138777"/>
            <a:ext cx="198444" cy="294410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31" name="Arrow: Chevron 30">
            <a:extLst>
              <a:ext uri="{FF2B5EF4-FFF2-40B4-BE49-F238E27FC236}">
                <a16:creationId xmlns:a16="http://schemas.microsoft.com/office/drawing/2014/main" id="{2A0D0819-A3BB-F745-A012-7237A4CBA1BE}"/>
              </a:ext>
            </a:extLst>
          </p:cNvPr>
          <p:cNvSpPr/>
          <p:nvPr/>
        </p:nvSpPr>
        <p:spPr>
          <a:xfrm>
            <a:off x="9038447" y="138777"/>
            <a:ext cx="198444" cy="294410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32" name="Arrow: Chevron 31">
            <a:extLst>
              <a:ext uri="{FF2B5EF4-FFF2-40B4-BE49-F238E27FC236}">
                <a16:creationId xmlns:a16="http://schemas.microsoft.com/office/drawing/2014/main" id="{5AD2A989-D01E-3825-B3B0-246CB8C4A115}"/>
              </a:ext>
            </a:extLst>
          </p:cNvPr>
          <p:cNvSpPr/>
          <p:nvPr/>
        </p:nvSpPr>
        <p:spPr>
          <a:xfrm>
            <a:off x="9392183" y="138777"/>
            <a:ext cx="198444" cy="294410"/>
          </a:xfrm>
          <a:prstGeom prst="chevr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33" name="Arrow: Chevron 32">
            <a:extLst>
              <a:ext uri="{FF2B5EF4-FFF2-40B4-BE49-F238E27FC236}">
                <a16:creationId xmlns:a16="http://schemas.microsoft.com/office/drawing/2014/main" id="{1E7236ED-BC91-A282-D7C8-384E7A1433FD}"/>
              </a:ext>
            </a:extLst>
          </p:cNvPr>
          <p:cNvSpPr/>
          <p:nvPr/>
        </p:nvSpPr>
        <p:spPr>
          <a:xfrm>
            <a:off x="9745919" y="138777"/>
            <a:ext cx="198444" cy="294410"/>
          </a:xfrm>
          <a:prstGeom prst="chevr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34" name="Arrow: Chevron 33">
            <a:extLst>
              <a:ext uri="{FF2B5EF4-FFF2-40B4-BE49-F238E27FC236}">
                <a16:creationId xmlns:a16="http://schemas.microsoft.com/office/drawing/2014/main" id="{B98BB331-7470-4AD0-4C07-F82F767587C5}"/>
              </a:ext>
            </a:extLst>
          </p:cNvPr>
          <p:cNvSpPr/>
          <p:nvPr/>
        </p:nvSpPr>
        <p:spPr>
          <a:xfrm>
            <a:off x="10099655" y="138777"/>
            <a:ext cx="198444" cy="294410"/>
          </a:xfrm>
          <a:prstGeom prst="chevr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35" name="Arrow: Chevron 34">
            <a:extLst>
              <a:ext uri="{FF2B5EF4-FFF2-40B4-BE49-F238E27FC236}">
                <a16:creationId xmlns:a16="http://schemas.microsoft.com/office/drawing/2014/main" id="{EDD2C714-EFF3-4B37-4BE7-920D9659544D}"/>
              </a:ext>
            </a:extLst>
          </p:cNvPr>
          <p:cNvSpPr/>
          <p:nvPr/>
        </p:nvSpPr>
        <p:spPr>
          <a:xfrm>
            <a:off x="10453391" y="138777"/>
            <a:ext cx="198444" cy="294410"/>
          </a:xfrm>
          <a:prstGeom prst="chevr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36" name="Arrow: Chevron 35">
            <a:extLst>
              <a:ext uri="{FF2B5EF4-FFF2-40B4-BE49-F238E27FC236}">
                <a16:creationId xmlns:a16="http://schemas.microsoft.com/office/drawing/2014/main" id="{2D52D75A-43CB-EE18-16A4-4F91903B063A}"/>
              </a:ext>
            </a:extLst>
          </p:cNvPr>
          <p:cNvSpPr/>
          <p:nvPr/>
        </p:nvSpPr>
        <p:spPr>
          <a:xfrm>
            <a:off x="10762387" y="138777"/>
            <a:ext cx="198444" cy="294410"/>
          </a:xfrm>
          <a:prstGeom prst="chevr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37" name="Arrow: Chevron 36">
            <a:extLst>
              <a:ext uri="{FF2B5EF4-FFF2-40B4-BE49-F238E27FC236}">
                <a16:creationId xmlns:a16="http://schemas.microsoft.com/office/drawing/2014/main" id="{2198DDDA-1694-C87B-DC55-6885EF4CA9FA}"/>
              </a:ext>
            </a:extLst>
          </p:cNvPr>
          <p:cNvSpPr/>
          <p:nvPr/>
        </p:nvSpPr>
        <p:spPr>
          <a:xfrm>
            <a:off x="11116123" y="138777"/>
            <a:ext cx="198444" cy="294410"/>
          </a:xfrm>
          <a:prstGeom prst="chevr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38" name="Arrow: Chevron 37">
            <a:extLst>
              <a:ext uri="{FF2B5EF4-FFF2-40B4-BE49-F238E27FC236}">
                <a16:creationId xmlns:a16="http://schemas.microsoft.com/office/drawing/2014/main" id="{AF23CD16-B0A2-159D-D6F5-91C1AAA02CC0}"/>
              </a:ext>
            </a:extLst>
          </p:cNvPr>
          <p:cNvSpPr/>
          <p:nvPr/>
        </p:nvSpPr>
        <p:spPr>
          <a:xfrm>
            <a:off x="11469859" y="138777"/>
            <a:ext cx="198444" cy="294410"/>
          </a:xfrm>
          <a:prstGeom prst="chevr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39" name="Arrow: Chevron 38">
            <a:extLst>
              <a:ext uri="{FF2B5EF4-FFF2-40B4-BE49-F238E27FC236}">
                <a16:creationId xmlns:a16="http://schemas.microsoft.com/office/drawing/2014/main" id="{A21A94D2-57E7-BD33-FD88-1DE1713F7AB7}"/>
              </a:ext>
            </a:extLst>
          </p:cNvPr>
          <p:cNvSpPr/>
          <p:nvPr/>
        </p:nvSpPr>
        <p:spPr>
          <a:xfrm>
            <a:off x="11823595" y="138777"/>
            <a:ext cx="198444" cy="294410"/>
          </a:xfrm>
          <a:prstGeom prst="chevr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437832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59FF59-68DF-408D-ABFD-860D1184DB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Det korrekte svar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43D6DB7-7389-711D-C639-E308A40D1E2E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1792404" y="2691592"/>
            <a:ext cx="8607191" cy="234404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7DA221F-E355-2D64-104A-5146B0DE217C}"/>
              </a:ext>
            </a:extLst>
          </p:cNvPr>
          <p:cNvSpPr txBox="1"/>
          <p:nvPr/>
        </p:nvSpPr>
        <p:spPr>
          <a:xfrm>
            <a:off x="1516045" y="1917305"/>
            <a:ext cx="14399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72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Calibri" panose="020F0502020204030204" pitchFamily="34" charset="0"/>
              </a:rPr>
              <a:t>A</a:t>
            </a:r>
            <a:endParaRPr lang="da-DK" sz="1050" b="1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Calibri" panose="020F0502020204030204" pitchFamily="34" charset="0"/>
            </a:endParaRPr>
          </a:p>
        </p:txBody>
      </p:sp>
      <p:sp>
        <p:nvSpPr>
          <p:cNvPr id="6" name="Pladsholder til tekst 8">
            <a:extLst>
              <a:ext uri="{FF2B5EF4-FFF2-40B4-BE49-F238E27FC236}">
                <a16:creationId xmlns:a16="http://schemas.microsoft.com/office/drawing/2014/main" id="{8B7CA030-DAFE-EB2D-08AE-0ACE18FEBEB0}"/>
              </a:ext>
            </a:extLst>
          </p:cNvPr>
          <p:cNvSpPr txBox="1">
            <a:spLocks/>
          </p:cNvSpPr>
          <p:nvPr/>
        </p:nvSpPr>
        <p:spPr>
          <a:xfrm>
            <a:off x="1736579" y="3460006"/>
            <a:ext cx="8718839" cy="120032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216000" tIns="158400" rIns="216000" bIns="10800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da-DK" sz="240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Jeg forsøger med det samme at stoppe og begrænse skaden så vidt muligt.</a:t>
            </a:r>
            <a:r>
              <a:rPr lang="da-DK" sz="2400" b="0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 </a:t>
            </a:r>
            <a:endParaRPr lang="da-DK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8049795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Gratis lagerfoto af ansigtsbehåring, ansigtsudtryk, arbejder">
            <a:extLst>
              <a:ext uri="{FF2B5EF4-FFF2-40B4-BE49-F238E27FC236}">
                <a16:creationId xmlns:a16="http://schemas.microsoft.com/office/drawing/2014/main" id="{A484321C-FA6C-62A5-61A2-510B35D6C6C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2" b="5618"/>
          <a:stretch/>
        </p:blipFill>
        <p:spPr bwMode="auto">
          <a:xfrm>
            <a:off x="389308" y="866771"/>
            <a:ext cx="5614983" cy="3506400"/>
          </a:xfrm>
          <a:prstGeom prst="rect">
            <a:avLst/>
          </a:prstGeom>
          <a:ln w="127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itel 6">
            <a:extLst>
              <a:ext uri="{FF2B5EF4-FFF2-40B4-BE49-F238E27FC236}">
                <a16:creationId xmlns:a16="http://schemas.microsoft.com/office/drawing/2014/main" id="{F54A3E4E-504F-43E1-A0A8-8E8ED29AF9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651" y="891585"/>
            <a:ext cx="3600000" cy="1141200"/>
          </a:xfrm>
        </p:spPr>
        <p:txBody>
          <a:bodyPr/>
          <a:lstStyle/>
          <a:p>
            <a:r>
              <a:rPr lang="da-DK" dirty="0"/>
              <a:t>Situation 1 … fortsat</a:t>
            </a:r>
          </a:p>
        </p:txBody>
      </p:sp>
      <p:sp>
        <p:nvSpPr>
          <p:cNvPr id="9" name="Pladsholder til tekst 8">
            <a:extLst>
              <a:ext uri="{FF2B5EF4-FFF2-40B4-BE49-F238E27FC236}">
                <a16:creationId xmlns:a16="http://schemas.microsoft.com/office/drawing/2014/main" id="{99B14EB4-2486-44A3-890F-539128299D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10650" y="2032785"/>
            <a:ext cx="4450327" cy="2854800"/>
          </a:xfrm>
          <a:noFill/>
        </p:spPr>
        <p:txBody>
          <a:bodyPr/>
          <a:lstStyle/>
          <a:p>
            <a:r>
              <a:rPr lang="da-DK" dirty="0">
                <a:solidFill>
                  <a:schemeClr val="bg2">
                    <a:lumMod val="10000"/>
                  </a:schemeClr>
                </a:solidFill>
              </a:rPr>
              <a:t>Du har nu forsøgt at stoppe og begrænse skaden.</a:t>
            </a:r>
          </a:p>
          <a:p>
            <a:endParaRPr lang="da-DK" dirty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da-DK" dirty="0">
                <a:solidFill>
                  <a:schemeClr val="bg2">
                    <a:lumMod val="10000"/>
                  </a:schemeClr>
                </a:solidFill>
              </a:rPr>
              <a:t>Hvad er din plan herfra?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DC04D7D-4250-5A76-A7AF-FAF40040BF52}"/>
              </a:ext>
            </a:extLst>
          </p:cNvPr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6739822" y="1502884"/>
            <a:ext cx="4165833" cy="82998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E2B6CC1-802E-F637-0C9D-789F86C0CD3B}"/>
              </a:ext>
            </a:extLst>
          </p:cNvPr>
          <p:cNvSpPr txBox="1"/>
          <p:nvPr/>
        </p:nvSpPr>
        <p:spPr>
          <a:xfrm>
            <a:off x="6531808" y="1148939"/>
            <a:ext cx="696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Calibri" panose="020F0502020204030204" pitchFamily="34" charset="0"/>
              </a:rPr>
              <a:t>A</a:t>
            </a:r>
            <a:endParaRPr lang="da-DK" sz="1050" b="1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Calibri" panose="020F0502020204030204" pitchFamily="34" charset="0"/>
            </a:endParaRPr>
          </a:p>
        </p:txBody>
      </p:sp>
      <p:sp>
        <p:nvSpPr>
          <p:cNvPr id="6" name="Pladsholder til tekst 8">
            <a:extLst>
              <a:ext uri="{FF2B5EF4-FFF2-40B4-BE49-F238E27FC236}">
                <a16:creationId xmlns:a16="http://schemas.microsoft.com/office/drawing/2014/main" id="{D1850DF2-DC53-F4E7-D2E1-2726F70F0463}"/>
              </a:ext>
            </a:extLst>
          </p:cNvPr>
          <p:cNvSpPr txBox="1">
            <a:spLocks/>
          </p:cNvSpPr>
          <p:nvPr/>
        </p:nvSpPr>
        <p:spPr>
          <a:xfrm>
            <a:off x="6739821" y="1549753"/>
            <a:ext cx="4219870" cy="73624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216000" tIns="158400" rIns="216000" bIns="10800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da-DK" sz="1400" b="1" i="0" dirty="0">
                <a:solidFill>
                  <a:schemeClr val="bg1"/>
                </a:solidFill>
                <a:effectLst/>
              </a:rPr>
              <a:t>Jeg har gjort, hvad jeg kan – jeg gør ikke mere. </a:t>
            </a:r>
            <a:endParaRPr lang="da-DK" sz="1050" b="1" dirty="0">
              <a:solidFill>
                <a:schemeClr val="bg1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FB5776C-EF54-BCC7-01D2-78682CC5BC33}"/>
              </a:ext>
            </a:extLst>
          </p:cNvPr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6739822" y="2619973"/>
            <a:ext cx="4165833" cy="82998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6869F605-D68E-2EC7-A94A-8055FECC7935}"/>
              </a:ext>
            </a:extLst>
          </p:cNvPr>
          <p:cNvSpPr txBox="1"/>
          <p:nvPr/>
        </p:nvSpPr>
        <p:spPr>
          <a:xfrm>
            <a:off x="6531808" y="2266028"/>
            <a:ext cx="696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Calibri" panose="020F0502020204030204" pitchFamily="34" charset="0"/>
              </a:rPr>
              <a:t>B</a:t>
            </a:r>
            <a:endParaRPr lang="da-DK" sz="1050" b="1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Calibri" panose="020F0502020204030204" pitchFamily="34" charset="0"/>
            </a:endParaRPr>
          </a:p>
        </p:txBody>
      </p:sp>
      <p:sp>
        <p:nvSpPr>
          <p:cNvPr id="12" name="Pladsholder til tekst 8">
            <a:extLst>
              <a:ext uri="{FF2B5EF4-FFF2-40B4-BE49-F238E27FC236}">
                <a16:creationId xmlns:a16="http://schemas.microsoft.com/office/drawing/2014/main" id="{6FF68BC4-1D23-6634-EA4E-7E8855BFA95E}"/>
              </a:ext>
            </a:extLst>
          </p:cNvPr>
          <p:cNvSpPr txBox="1">
            <a:spLocks/>
          </p:cNvSpPr>
          <p:nvPr/>
        </p:nvSpPr>
        <p:spPr>
          <a:xfrm>
            <a:off x="6739821" y="2666842"/>
            <a:ext cx="4219870" cy="73624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216000" tIns="158400" rIns="216000" bIns="10800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da-DK" sz="1400" b="1" i="0" dirty="0">
                <a:solidFill>
                  <a:schemeClr val="bg1"/>
                </a:solidFill>
                <a:effectLst/>
              </a:rPr>
              <a:t>Jeg informerer min nærmeste leder og kontakter sikkerhedsrådgiveren. </a:t>
            </a:r>
            <a:endParaRPr lang="da-DK" sz="900" b="1" dirty="0">
              <a:solidFill>
                <a:schemeClr val="bg1"/>
              </a:solidFill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299EFE45-D8D2-3F57-F507-816A5E11D2FE}"/>
              </a:ext>
            </a:extLst>
          </p:cNvPr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6739822" y="3737062"/>
            <a:ext cx="4165833" cy="82998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D6EEC7E3-C528-5B9C-E21D-09B7EAE59D30}"/>
              </a:ext>
            </a:extLst>
          </p:cNvPr>
          <p:cNvSpPr txBox="1"/>
          <p:nvPr/>
        </p:nvSpPr>
        <p:spPr>
          <a:xfrm>
            <a:off x="6531808" y="3383117"/>
            <a:ext cx="696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Calibri" panose="020F0502020204030204" pitchFamily="34" charset="0"/>
              </a:rPr>
              <a:t>C</a:t>
            </a:r>
            <a:endParaRPr lang="da-DK" sz="1050" b="1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Calibri" panose="020F0502020204030204" pitchFamily="34" charset="0"/>
            </a:endParaRPr>
          </a:p>
        </p:txBody>
      </p:sp>
      <p:sp>
        <p:nvSpPr>
          <p:cNvPr id="20" name="Pladsholder til tekst 8">
            <a:extLst>
              <a:ext uri="{FF2B5EF4-FFF2-40B4-BE49-F238E27FC236}">
                <a16:creationId xmlns:a16="http://schemas.microsoft.com/office/drawing/2014/main" id="{C1979CAD-8DA6-7C1D-716C-B02B0C297C72}"/>
              </a:ext>
            </a:extLst>
          </p:cNvPr>
          <p:cNvSpPr txBox="1">
            <a:spLocks/>
          </p:cNvSpPr>
          <p:nvPr/>
        </p:nvSpPr>
        <p:spPr>
          <a:xfrm>
            <a:off x="6739821" y="3783930"/>
            <a:ext cx="4219870" cy="78311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216000" tIns="158400" rIns="216000" bIns="10800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da-DK" sz="1400" b="1" i="0" dirty="0">
                <a:solidFill>
                  <a:schemeClr val="bg1"/>
                </a:solidFill>
                <a:effectLst/>
              </a:rPr>
              <a:t>Jeg ringer med det samme til Datatilsynet og informerer dem om hændelsen. </a:t>
            </a:r>
            <a:endParaRPr lang="da-DK" sz="900" b="1" dirty="0">
              <a:solidFill>
                <a:schemeClr val="bg1"/>
              </a:solidFill>
            </a:endParaRP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C782708A-62E9-6068-B25C-ED31B5C510E8}"/>
              </a:ext>
            </a:extLst>
          </p:cNvPr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6739822" y="4854151"/>
            <a:ext cx="4165833" cy="82998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4B306800-02C5-8766-FC8E-F40C216AA00E}"/>
              </a:ext>
            </a:extLst>
          </p:cNvPr>
          <p:cNvSpPr txBox="1"/>
          <p:nvPr/>
        </p:nvSpPr>
        <p:spPr>
          <a:xfrm>
            <a:off x="6531808" y="4500206"/>
            <a:ext cx="696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Calibri" panose="020F0502020204030204" pitchFamily="34" charset="0"/>
              </a:rPr>
              <a:t>D</a:t>
            </a:r>
            <a:endParaRPr lang="da-DK" sz="1050" b="1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Calibri" panose="020F0502020204030204" pitchFamily="34" charset="0"/>
            </a:endParaRPr>
          </a:p>
        </p:txBody>
      </p:sp>
      <p:sp>
        <p:nvSpPr>
          <p:cNvPr id="23" name="Pladsholder til tekst 8">
            <a:extLst>
              <a:ext uri="{FF2B5EF4-FFF2-40B4-BE49-F238E27FC236}">
                <a16:creationId xmlns:a16="http://schemas.microsoft.com/office/drawing/2014/main" id="{EED115C5-62EE-18B7-E6CE-3B46493C6706}"/>
              </a:ext>
            </a:extLst>
          </p:cNvPr>
          <p:cNvSpPr txBox="1">
            <a:spLocks/>
          </p:cNvSpPr>
          <p:nvPr/>
        </p:nvSpPr>
        <p:spPr>
          <a:xfrm>
            <a:off x="6739821" y="4901020"/>
            <a:ext cx="4219870" cy="73624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216000" tIns="158400" rIns="216000" bIns="10800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da-DK" sz="1400" b="1" i="0" dirty="0">
                <a:solidFill>
                  <a:schemeClr val="bg1"/>
                </a:solidFill>
                <a:effectLst/>
              </a:rPr>
              <a:t>Jeg fortæller alle på min arbejdsplads om situationen. </a:t>
            </a:r>
            <a:endParaRPr lang="da-DK" sz="900" b="1" dirty="0">
              <a:solidFill>
                <a:schemeClr val="bg1"/>
              </a:solidFill>
            </a:endParaRPr>
          </a:p>
        </p:txBody>
      </p:sp>
      <p:sp>
        <p:nvSpPr>
          <p:cNvPr id="3" name="Arrow: Chevron 2">
            <a:extLst>
              <a:ext uri="{FF2B5EF4-FFF2-40B4-BE49-F238E27FC236}">
                <a16:creationId xmlns:a16="http://schemas.microsoft.com/office/drawing/2014/main" id="{BDD95870-3E20-B461-C662-9A51A0E6525C}"/>
              </a:ext>
            </a:extLst>
          </p:cNvPr>
          <p:cNvSpPr/>
          <p:nvPr/>
        </p:nvSpPr>
        <p:spPr>
          <a:xfrm>
            <a:off x="7977239" y="138777"/>
            <a:ext cx="198444" cy="294410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8" name="Arrow: Chevron 7">
            <a:extLst>
              <a:ext uri="{FF2B5EF4-FFF2-40B4-BE49-F238E27FC236}">
                <a16:creationId xmlns:a16="http://schemas.microsoft.com/office/drawing/2014/main" id="{F60567D4-8EC2-FF78-C0EA-AC3CA2D0CC16}"/>
              </a:ext>
            </a:extLst>
          </p:cNvPr>
          <p:cNvSpPr/>
          <p:nvPr/>
        </p:nvSpPr>
        <p:spPr>
          <a:xfrm>
            <a:off x="8330975" y="138777"/>
            <a:ext cx="198444" cy="294410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3" name="Arrow: Chevron 12">
            <a:extLst>
              <a:ext uri="{FF2B5EF4-FFF2-40B4-BE49-F238E27FC236}">
                <a16:creationId xmlns:a16="http://schemas.microsoft.com/office/drawing/2014/main" id="{57D2CD59-5DB8-CD52-4D8D-A110379CE9BF}"/>
              </a:ext>
            </a:extLst>
          </p:cNvPr>
          <p:cNvSpPr/>
          <p:nvPr/>
        </p:nvSpPr>
        <p:spPr>
          <a:xfrm>
            <a:off x="8684711" y="138777"/>
            <a:ext cx="198444" cy="294410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14" name="Arrow: Chevron 13">
            <a:extLst>
              <a:ext uri="{FF2B5EF4-FFF2-40B4-BE49-F238E27FC236}">
                <a16:creationId xmlns:a16="http://schemas.microsoft.com/office/drawing/2014/main" id="{5B2EDC3A-D89B-CBF2-7CD3-4A39E267648F}"/>
              </a:ext>
            </a:extLst>
          </p:cNvPr>
          <p:cNvSpPr/>
          <p:nvPr/>
        </p:nvSpPr>
        <p:spPr>
          <a:xfrm>
            <a:off x="9038447" y="138777"/>
            <a:ext cx="198444" cy="294410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15" name="Arrow: Chevron 14">
            <a:extLst>
              <a:ext uri="{FF2B5EF4-FFF2-40B4-BE49-F238E27FC236}">
                <a16:creationId xmlns:a16="http://schemas.microsoft.com/office/drawing/2014/main" id="{45B7D6E7-8CD4-DED6-2D4B-3B372ABDFC3B}"/>
              </a:ext>
            </a:extLst>
          </p:cNvPr>
          <p:cNvSpPr/>
          <p:nvPr/>
        </p:nvSpPr>
        <p:spPr>
          <a:xfrm>
            <a:off x="9392183" y="138777"/>
            <a:ext cx="198444" cy="294410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16" name="Arrow: Chevron 15">
            <a:extLst>
              <a:ext uri="{FF2B5EF4-FFF2-40B4-BE49-F238E27FC236}">
                <a16:creationId xmlns:a16="http://schemas.microsoft.com/office/drawing/2014/main" id="{46C2F7FF-9440-5493-0ADC-09B123676553}"/>
              </a:ext>
            </a:extLst>
          </p:cNvPr>
          <p:cNvSpPr/>
          <p:nvPr/>
        </p:nvSpPr>
        <p:spPr>
          <a:xfrm>
            <a:off x="9745919" y="138777"/>
            <a:ext cx="198444" cy="294410"/>
          </a:xfrm>
          <a:prstGeom prst="chevr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17" name="Arrow: Chevron 16">
            <a:extLst>
              <a:ext uri="{FF2B5EF4-FFF2-40B4-BE49-F238E27FC236}">
                <a16:creationId xmlns:a16="http://schemas.microsoft.com/office/drawing/2014/main" id="{2B5E827D-315E-CBAB-5E36-9C7185478115}"/>
              </a:ext>
            </a:extLst>
          </p:cNvPr>
          <p:cNvSpPr/>
          <p:nvPr/>
        </p:nvSpPr>
        <p:spPr>
          <a:xfrm>
            <a:off x="10099655" y="138777"/>
            <a:ext cx="198444" cy="294410"/>
          </a:xfrm>
          <a:prstGeom prst="chevr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24" name="Arrow: Chevron 23">
            <a:extLst>
              <a:ext uri="{FF2B5EF4-FFF2-40B4-BE49-F238E27FC236}">
                <a16:creationId xmlns:a16="http://schemas.microsoft.com/office/drawing/2014/main" id="{C91A2746-80CD-BCE0-99C4-333360E07951}"/>
              </a:ext>
            </a:extLst>
          </p:cNvPr>
          <p:cNvSpPr/>
          <p:nvPr/>
        </p:nvSpPr>
        <p:spPr>
          <a:xfrm>
            <a:off x="10453391" y="138777"/>
            <a:ext cx="198444" cy="294410"/>
          </a:xfrm>
          <a:prstGeom prst="chevr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25" name="Arrow: Chevron 24">
            <a:extLst>
              <a:ext uri="{FF2B5EF4-FFF2-40B4-BE49-F238E27FC236}">
                <a16:creationId xmlns:a16="http://schemas.microsoft.com/office/drawing/2014/main" id="{0A99931B-8DD4-AEB9-8D79-AC13E0D6A5A3}"/>
              </a:ext>
            </a:extLst>
          </p:cNvPr>
          <p:cNvSpPr/>
          <p:nvPr/>
        </p:nvSpPr>
        <p:spPr>
          <a:xfrm>
            <a:off x="10762387" y="138777"/>
            <a:ext cx="198444" cy="294410"/>
          </a:xfrm>
          <a:prstGeom prst="chevr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26" name="Arrow: Chevron 25">
            <a:extLst>
              <a:ext uri="{FF2B5EF4-FFF2-40B4-BE49-F238E27FC236}">
                <a16:creationId xmlns:a16="http://schemas.microsoft.com/office/drawing/2014/main" id="{A180C362-D047-8CFA-BAED-A75D2D3360FE}"/>
              </a:ext>
            </a:extLst>
          </p:cNvPr>
          <p:cNvSpPr/>
          <p:nvPr/>
        </p:nvSpPr>
        <p:spPr>
          <a:xfrm>
            <a:off x="11116123" y="138777"/>
            <a:ext cx="198444" cy="294410"/>
          </a:xfrm>
          <a:prstGeom prst="chevr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27" name="Arrow: Chevron 26">
            <a:extLst>
              <a:ext uri="{FF2B5EF4-FFF2-40B4-BE49-F238E27FC236}">
                <a16:creationId xmlns:a16="http://schemas.microsoft.com/office/drawing/2014/main" id="{95F855AD-1787-F3A0-5613-AFAAC3597462}"/>
              </a:ext>
            </a:extLst>
          </p:cNvPr>
          <p:cNvSpPr/>
          <p:nvPr/>
        </p:nvSpPr>
        <p:spPr>
          <a:xfrm>
            <a:off x="11469859" y="138777"/>
            <a:ext cx="198444" cy="294410"/>
          </a:xfrm>
          <a:prstGeom prst="chevr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28" name="Arrow: Chevron 27">
            <a:extLst>
              <a:ext uri="{FF2B5EF4-FFF2-40B4-BE49-F238E27FC236}">
                <a16:creationId xmlns:a16="http://schemas.microsoft.com/office/drawing/2014/main" id="{C8FD8459-AEC8-B005-E13F-72204B557E36}"/>
              </a:ext>
            </a:extLst>
          </p:cNvPr>
          <p:cNvSpPr/>
          <p:nvPr/>
        </p:nvSpPr>
        <p:spPr>
          <a:xfrm>
            <a:off x="11823595" y="138777"/>
            <a:ext cx="198444" cy="294410"/>
          </a:xfrm>
          <a:prstGeom prst="chevr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396208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59FF59-68DF-408D-ABFD-860D1184DB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Det korrekte svar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43D6DB7-7389-711D-C639-E308A40D1E2E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1792404" y="2691592"/>
            <a:ext cx="8607191" cy="234404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7DA221F-E355-2D64-104A-5146B0DE217C}"/>
              </a:ext>
            </a:extLst>
          </p:cNvPr>
          <p:cNvSpPr txBox="1"/>
          <p:nvPr/>
        </p:nvSpPr>
        <p:spPr>
          <a:xfrm>
            <a:off x="1516045" y="1917305"/>
            <a:ext cx="14399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72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Calibri" panose="020F0502020204030204" pitchFamily="34" charset="0"/>
              </a:rPr>
              <a:t>B</a:t>
            </a:r>
            <a:endParaRPr lang="da-DK" sz="1050" b="1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Calibri" panose="020F0502020204030204" pitchFamily="34" charset="0"/>
            </a:endParaRPr>
          </a:p>
        </p:txBody>
      </p:sp>
      <p:sp>
        <p:nvSpPr>
          <p:cNvPr id="6" name="Pladsholder til tekst 8">
            <a:extLst>
              <a:ext uri="{FF2B5EF4-FFF2-40B4-BE49-F238E27FC236}">
                <a16:creationId xmlns:a16="http://schemas.microsoft.com/office/drawing/2014/main" id="{8B7CA030-DAFE-EB2D-08AE-0ACE18FEBEB0}"/>
              </a:ext>
            </a:extLst>
          </p:cNvPr>
          <p:cNvSpPr txBox="1">
            <a:spLocks/>
          </p:cNvSpPr>
          <p:nvPr/>
        </p:nvSpPr>
        <p:spPr>
          <a:xfrm>
            <a:off x="1736579" y="3460006"/>
            <a:ext cx="8718839" cy="120032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216000" tIns="158400" rIns="216000" bIns="10800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da-DK" sz="240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Jeg informerer min nærmeste leder og kontakter sikkerhedsrådgiveren. </a:t>
            </a:r>
            <a:endParaRPr lang="da-DK" sz="1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4094994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Gratis lagerfoto af administration, arbejde, arkiv">
            <a:extLst>
              <a:ext uri="{FF2B5EF4-FFF2-40B4-BE49-F238E27FC236}">
                <a16:creationId xmlns:a16="http://schemas.microsoft.com/office/drawing/2014/main" id="{83407EF0-D82F-98B7-2572-4860A99A4DF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142"/>
          <a:stretch/>
        </p:blipFill>
        <p:spPr bwMode="auto">
          <a:xfrm>
            <a:off x="394680" y="913642"/>
            <a:ext cx="5604239" cy="3506400"/>
          </a:xfrm>
          <a:prstGeom prst="rect">
            <a:avLst/>
          </a:prstGeom>
          <a:ln w="127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itel 6">
            <a:extLst>
              <a:ext uri="{FF2B5EF4-FFF2-40B4-BE49-F238E27FC236}">
                <a16:creationId xmlns:a16="http://schemas.microsoft.com/office/drawing/2014/main" id="{F54A3E4E-504F-43E1-A0A8-8E8ED29AF9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7142" y="932284"/>
            <a:ext cx="3600000" cy="1141200"/>
          </a:xfrm>
        </p:spPr>
        <p:txBody>
          <a:bodyPr/>
          <a:lstStyle/>
          <a:p>
            <a:r>
              <a:rPr lang="da-DK" dirty="0"/>
              <a:t>Situation 1 … fortsat</a:t>
            </a:r>
          </a:p>
        </p:txBody>
      </p:sp>
      <p:sp>
        <p:nvSpPr>
          <p:cNvPr id="9" name="Pladsholder til tekst 8">
            <a:extLst>
              <a:ext uri="{FF2B5EF4-FFF2-40B4-BE49-F238E27FC236}">
                <a16:creationId xmlns:a16="http://schemas.microsoft.com/office/drawing/2014/main" id="{99B14EB4-2486-44A3-890F-539128299D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97141" y="2073484"/>
            <a:ext cx="4450327" cy="2854800"/>
          </a:xfrm>
          <a:noFill/>
        </p:spPr>
        <p:txBody>
          <a:bodyPr/>
          <a:lstStyle/>
          <a:p>
            <a:r>
              <a:rPr lang="da-DK" dirty="0">
                <a:solidFill>
                  <a:schemeClr val="bg2">
                    <a:lumMod val="10000"/>
                  </a:schemeClr>
                </a:solidFill>
              </a:rPr>
              <a:t>Efter at have informeret din leder og sikkerhedsrådgiveren om bruddet, bliver du bedt om endnu en ting.</a:t>
            </a:r>
          </a:p>
          <a:p>
            <a:endParaRPr lang="da-DK" dirty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da-DK" dirty="0">
                <a:solidFill>
                  <a:schemeClr val="bg2">
                    <a:lumMod val="10000"/>
                  </a:schemeClr>
                </a:solidFill>
              </a:rPr>
              <a:t>Hvad beder de dig om?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DC04D7D-4250-5A76-A7AF-FAF40040BF52}"/>
              </a:ext>
            </a:extLst>
          </p:cNvPr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6739822" y="1502884"/>
            <a:ext cx="4165833" cy="82998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E2B6CC1-802E-F637-0C9D-789F86C0CD3B}"/>
              </a:ext>
            </a:extLst>
          </p:cNvPr>
          <p:cNvSpPr txBox="1"/>
          <p:nvPr/>
        </p:nvSpPr>
        <p:spPr>
          <a:xfrm>
            <a:off x="6531808" y="1148939"/>
            <a:ext cx="696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Calibri" panose="020F0502020204030204" pitchFamily="34" charset="0"/>
              </a:rPr>
              <a:t>A</a:t>
            </a:r>
            <a:endParaRPr lang="da-DK" sz="1050" b="1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Calibri" panose="020F0502020204030204" pitchFamily="34" charset="0"/>
            </a:endParaRPr>
          </a:p>
        </p:txBody>
      </p:sp>
      <p:sp>
        <p:nvSpPr>
          <p:cNvPr id="6" name="Pladsholder til tekst 8">
            <a:extLst>
              <a:ext uri="{FF2B5EF4-FFF2-40B4-BE49-F238E27FC236}">
                <a16:creationId xmlns:a16="http://schemas.microsoft.com/office/drawing/2014/main" id="{D1850DF2-DC53-F4E7-D2E1-2726F70F0463}"/>
              </a:ext>
            </a:extLst>
          </p:cNvPr>
          <p:cNvSpPr txBox="1">
            <a:spLocks/>
          </p:cNvSpPr>
          <p:nvPr/>
        </p:nvSpPr>
        <p:spPr>
          <a:xfrm>
            <a:off x="6739821" y="1549753"/>
            <a:ext cx="4219870" cy="73624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216000" tIns="158400" rIns="216000" bIns="10800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da-DK" sz="1400" b="1" i="0" dirty="0">
                <a:solidFill>
                  <a:schemeClr val="bg1"/>
                </a:solidFill>
                <a:effectLst/>
              </a:rPr>
              <a:t>Jeg bliver bedt om at danne overblik over sikkerhedsbruddets omfang. </a:t>
            </a:r>
            <a:endParaRPr lang="da-DK" sz="800" b="1" dirty="0">
              <a:solidFill>
                <a:schemeClr val="bg1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FB5776C-EF54-BCC7-01D2-78682CC5BC33}"/>
              </a:ext>
            </a:extLst>
          </p:cNvPr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6739822" y="2619973"/>
            <a:ext cx="4165833" cy="82998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6869F605-D68E-2EC7-A94A-8055FECC7935}"/>
              </a:ext>
            </a:extLst>
          </p:cNvPr>
          <p:cNvSpPr txBox="1"/>
          <p:nvPr/>
        </p:nvSpPr>
        <p:spPr>
          <a:xfrm>
            <a:off x="6531808" y="2266028"/>
            <a:ext cx="696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Calibri" panose="020F0502020204030204" pitchFamily="34" charset="0"/>
              </a:rPr>
              <a:t>B</a:t>
            </a:r>
            <a:endParaRPr lang="da-DK" sz="1050" b="1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Calibri" panose="020F0502020204030204" pitchFamily="34" charset="0"/>
            </a:endParaRPr>
          </a:p>
        </p:txBody>
      </p:sp>
      <p:sp>
        <p:nvSpPr>
          <p:cNvPr id="12" name="Pladsholder til tekst 8">
            <a:extLst>
              <a:ext uri="{FF2B5EF4-FFF2-40B4-BE49-F238E27FC236}">
                <a16:creationId xmlns:a16="http://schemas.microsoft.com/office/drawing/2014/main" id="{6FF68BC4-1D23-6634-EA4E-7E8855BFA95E}"/>
              </a:ext>
            </a:extLst>
          </p:cNvPr>
          <p:cNvSpPr txBox="1">
            <a:spLocks/>
          </p:cNvSpPr>
          <p:nvPr/>
        </p:nvSpPr>
        <p:spPr>
          <a:xfrm>
            <a:off x="6739821" y="2666842"/>
            <a:ext cx="4219870" cy="73624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216000" tIns="158400" rIns="216000" bIns="108000" rtlCol="0">
            <a:normAutofit fontScale="775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da-DK" sz="1800" b="1" i="0" dirty="0">
                <a:solidFill>
                  <a:schemeClr val="bg1"/>
                </a:solidFill>
                <a:effectLst/>
              </a:rPr>
              <a:t>Jeg bliver bedt om at danne overblik over, hvilke typer af personoplysninger der er del af sikkerhedsbruddet. </a:t>
            </a:r>
            <a:endParaRPr lang="da-DK" sz="900" b="1" dirty="0">
              <a:solidFill>
                <a:schemeClr val="bg1"/>
              </a:solidFill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299EFE45-D8D2-3F57-F507-816A5E11D2FE}"/>
              </a:ext>
            </a:extLst>
          </p:cNvPr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6739822" y="3737062"/>
            <a:ext cx="4165833" cy="82998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D6EEC7E3-C528-5B9C-E21D-09B7EAE59D30}"/>
              </a:ext>
            </a:extLst>
          </p:cNvPr>
          <p:cNvSpPr txBox="1"/>
          <p:nvPr/>
        </p:nvSpPr>
        <p:spPr>
          <a:xfrm>
            <a:off x="6531808" y="3383117"/>
            <a:ext cx="696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Calibri" panose="020F0502020204030204" pitchFamily="34" charset="0"/>
              </a:rPr>
              <a:t>C</a:t>
            </a:r>
            <a:endParaRPr lang="da-DK" sz="1050" b="1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Calibri" panose="020F0502020204030204" pitchFamily="34" charset="0"/>
            </a:endParaRPr>
          </a:p>
        </p:txBody>
      </p:sp>
      <p:sp>
        <p:nvSpPr>
          <p:cNvPr id="20" name="Pladsholder til tekst 8">
            <a:extLst>
              <a:ext uri="{FF2B5EF4-FFF2-40B4-BE49-F238E27FC236}">
                <a16:creationId xmlns:a16="http://schemas.microsoft.com/office/drawing/2014/main" id="{C1979CAD-8DA6-7C1D-716C-B02B0C297C72}"/>
              </a:ext>
            </a:extLst>
          </p:cNvPr>
          <p:cNvSpPr txBox="1">
            <a:spLocks/>
          </p:cNvSpPr>
          <p:nvPr/>
        </p:nvSpPr>
        <p:spPr>
          <a:xfrm>
            <a:off x="6712803" y="3737060"/>
            <a:ext cx="4219870" cy="78311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216000" tIns="158400" rIns="216000" bIns="10800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da-DK" sz="1400" b="1" i="0" dirty="0">
                <a:solidFill>
                  <a:schemeClr val="bg1"/>
                </a:solidFill>
                <a:effectLst/>
              </a:rPr>
              <a:t>Jeg bliver bedt om at rapportere sikkerhedsbruddet ved at udfylde en blanket og sende den til sikkerhedsrådgiveren. </a:t>
            </a:r>
            <a:endParaRPr lang="da-DK" sz="1400" b="1" dirty="0">
              <a:solidFill>
                <a:schemeClr val="bg1"/>
              </a:solidFill>
            </a:endParaRP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C782708A-62E9-6068-B25C-ED31B5C510E8}"/>
              </a:ext>
            </a:extLst>
          </p:cNvPr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6739822" y="4854151"/>
            <a:ext cx="4165833" cy="82998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4B306800-02C5-8766-FC8E-F40C216AA00E}"/>
              </a:ext>
            </a:extLst>
          </p:cNvPr>
          <p:cNvSpPr txBox="1"/>
          <p:nvPr/>
        </p:nvSpPr>
        <p:spPr>
          <a:xfrm>
            <a:off x="6531808" y="4500206"/>
            <a:ext cx="696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Calibri" panose="020F0502020204030204" pitchFamily="34" charset="0"/>
              </a:rPr>
              <a:t>D</a:t>
            </a:r>
            <a:endParaRPr lang="da-DK" sz="1050" b="1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Calibri" panose="020F0502020204030204" pitchFamily="34" charset="0"/>
            </a:endParaRPr>
          </a:p>
        </p:txBody>
      </p:sp>
      <p:sp>
        <p:nvSpPr>
          <p:cNvPr id="23" name="Pladsholder til tekst 8">
            <a:extLst>
              <a:ext uri="{FF2B5EF4-FFF2-40B4-BE49-F238E27FC236}">
                <a16:creationId xmlns:a16="http://schemas.microsoft.com/office/drawing/2014/main" id="{EED115C5-62EE-18B7-E6CE-3B46493C6706}"/>
              </a:ext>
            </a:extLst>
          </p:cNvPr>
          <p:cNvSpPr txBox="1">
            <a:spLocks/>
          </p:cNvSpPr>
          <p:nvPr/>
        </p:nvSpPr>
        <p:spPr>
          <a:xfrm>
            <a:off x="6739821" y="4986992"/>
            <a:ext cx="4219870" cy="73624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216000" tIns="158400" rIns="216000" bIns="10800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da-DK" sz="1400" b="1" i="0" dirty="0">
                <a:solidFill>
                  <a:schemeClr val="bg1"/>
                </a:solidFill>
                <a:effectLst/>
              </a:rPr>
              <a:t>Jeg bliver bedt om alle ovenstående ting.</a:t>
            </a:r>
            <a:r>
              <a:rPr lang="da-DK" sz="1400" b="0" i="0" dirty="0">
                <a:solidFill>
                  <a:schemeClr val="bg1"/>
                </a:solidFill>
                <a:effectLst/>
              </a:rPr>
              <a:t> </a:t>
            </a:r>
            <a:endParaRPr lang="da-DK" sz="700" b="1" dirty="0">
              <a:solidFill>
                <a:schemeClr val="bg1"/>
              </a:solidFill>
            </a:endParaRPr>
          </a:p>
        </p:txBody>
      </p:sp>
      <p:sp>
        <p:nvSpPr>
          <p:cNvPr id="3" name="Arrow: Chevron 2">
            <a:extLst>
              <a:ext uri="{FF2B5EF4-FFF2-40B4-BE49-F238E27FC236}">
                <a16:creationId xmlns:a16="http://schemas.microsoft.com/office/drawing/2014/main" id="{1E44A857-58C0-7996-9EA2-AD2B298AA1DE}"/>
              </a:ext>
            </a:extLst>
          </p:cNvPr>
          <p:cNvSpPr/>
          <p:nvPr/>
        </p:nvSpPr>
        <p:spPr>
          <a:xfrm>
            <a:off x="7977239" y="138777"/>
            <a:ext cx="198444" cy="294410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8" name="Arrow: Chevron 7">
            <a:extLst>
              <a:ext uri="{FF2B5EF4-FFF2-40B4-BE49-F238E27FC236}">
                <a16:creationId xmlns:a16="http://schemas.microsoft.com/office/drawing/2014/main" id="{22EB6AB0-DFE1-857B-426B-16EC0593F78C}"/>
              </a:ext>
            </a:extLst>
          </p:cNvPr>
          <p:cNvSpPr/>
          <p:nvPr/>
        </p:nvSpPr>
        <p:spPr>
          <a:xfrm>
            <a:off x="8330975" y="138777"/>
            <a:ext cx="198444" cy="294410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3" name="Arrow: Chevron 12">
            <a:extLst>
              <a:ext uri="{FF2B5EF4-FFF2-40B4-BE49-F238E27FC236}">
                <a16:creationId xmlns:a16="http://schemas.microsoft.com/office/drawing/2014/main" id="{0FB045F9-4271-A174-163B-0BE6927DF43B}"/>
              </a:ext>
            </a:extLst>
          </p:cNvPr>
          <p:cNvSpPr/>
          <p:nvPr/>
        </p:nvSpPr>
        <p:spPr>
          <a:xfrm>
            <a:off x="8684711" y="138777"/>
            <a:ext cx="198444" cy="294410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14" name="Arrow: Chevron 13">
            <a:extLst>
              <a:ext uri="{FF2B5EF4-FFF2-40B4-BE49-F238E27FC236}">
                <a16:creationId xmlns:a16="http://schemas.microsoft.com/office/drawing/2014/main" id="{A48208FB-0851-AA88-4C84-835FA32B2627}"/>
              </a:ext>
            </a:extLst>
          </p:cNvPr>
          <p:cNvSpPr/>
          <p:nvPr/>
        </p:nvSpPr>
        <p:spPr>
          <a:xfrm>
            <a:off x="9038447" y="138777"/>
            <a:ext cx="198444" cy="294410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15" name="Arrow: Chevron 14">
            <a:extLst>
              <a:ext uri="{FF2B5EF4-FFF2-40B4-BE49-F238E27FC236}">
                <a16:creationId xmlns:a16="http://schemas.microsoft.com/office/drawing/2014/main" id="{9AEAF33A-BDC6-34AD-573E-D38BB71A42DC}"/>
              </a:ext>
            </a:extLst>
          </p:cNvPr>
          <p:cNvSpPr/>
          <p:nvPr/>
        </p:nvSpPr>
        <p:spPr>
          <a:xfrm>
            <a:off x="9392183" y="138777"/>
            <a:ext cx="198444" cy="294410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16" name="Arrow: Chevron 15">
            <a:extLst>
              <a:ext uri="{FF2B5EF4-FFF2-40B4-BE49-F238E27FC236}">
                <a16:creationId xmlns:a16="http://schemas.microsoft.com/office/drawing/2014/main" id="{B1CA0183-B14C-B37B-7C4B-4F106B16AA97}"/>
              </a:ext>
            </a:extLst>
          </p:cNvPr>
          <p:cNvSpPr/>
          <p:nvPr/>
        </p:nvSpPr>
        <p:spPr>
          <a:xfrm>
            <a:off x="9745919" y="138777"/>
            <a:ext cx="198444" cy="294410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17" name="Arrow: Chevron 16">
            <a:extLst>
              <a:ext uri="{FF2B5EF4-FFF2-40B4-BE49-F238E27FC236}">
                <a16:creationId xmlns:a16="http://schemas.microsoft.com/office/drawing/2014/main" id="{A43400E6-268E-B97E-EBFD-378FCD9973E6}"/>
              </a:ext>
            </a:extLst>
          </p:cNvPr>
          <p:cNvSpPr/>
          <p:nvPr/>
        </p:nvSpPr>
        <p:spPr>
          <a:xfrm>
            <a:off x="10099655" y="138777"/>
            <a:ext cx="198444" cy="294410"/>
          </a:xfrm>
          <a:prstGeom prst="chevr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24" name="Arrow: Chevron 23">
            <a:extLst>
              <a:ext uri="{FF2B5EF4-FFF2-40B4-BE49-F238E27FC236}">
                <a16:creationId xmlns:a16="http://schemas.microsoft.com/office/drawing/2014/main" id="{6654F144-CAF0-A581-A507-569C651D08C9}"/>
              </a:ext>
            </a:extLst>
          </p:cNvPr>
          <p:cNvSpPr/>
          <p:nvPr/>
        </p:nvSpPr>
        <p:spPr>
          <a:xfrm>
            <a:off x="10453391" y="138777"/>
            <a:ext cx="198444" cy="294410"/>
          </a:xfrm>
          <a:prstGeom prst="chevr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25" name="Arrow: Chevron 24">
            <a:extLst>
              <a:ext uri="{FF2B5EF4-FFF2-40B4-BE49-F238E27FC236}">
                <a16:creationId xmlns:a16="http://schemas.microsoft.com/office/drawing/2014/main" id="{C723F7D8-04D6-1C5A-3052-1592479CC438}"/>
              </a:ext>
            </a:extLst>
          </p:cNvPr>
          <p:cNvSpPr/>
          <p:nvPr/>
        </p:nvSpPr>
        <p:spPr>
          <a:xfrm>
            <a:off x="10762387" y="138777"/>
            <a:ext cx="198444" cy="294410"/>
          </a:xfrm>
          <a:prstGeom prst="chevr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26" name="Arrow: Chevron 25">
            <a:extLst>
              <a:ext uri="{FF2B5EF4-FFF2-40B4-BE49-F238E27FC236}">
                <a16:creationId xmlns:a16="http://schemas.microsoft.com/office/drawing/2014/main" id="{B7469467-1621-60BE-C8E0-8FBAC06A1586}"/>
              </a:ext>
            </a:extLst>
          </p:cNvPr>
          <p:cNvSpPr/>
          <p:nvPr/>
        </p:nvSpPr>
        <p:spPr>
          <a:xfrm>
            <a:off x="11116123" y="138777"/>
            <a:ext cx="198444" cy="294410"/>
          </a:xfrm>
          <a:prstGeom prst="chevr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27" name="Arrow: Chevron 26">
            <a:extLst>
              <a:ext uri="{FF2B5EF4-FFF2-40B4-BE49-F238E27FC236}">
                <a16:creationId xmlns:a16="http://schemas.microsoft.com/office/drawing/2014/main" id="{D25F2049-4EEC-07DE-EF29-F2A195289D3F}"/>
              </a:ext>
            </a:extLst>
          </p:cNvPr>
          <p:cNvSpPr/>
          <p:nvPr/>
        </p:nvSpPr>
        <p:spPr>
          <a:xfrm>
            <a:off x="11469859" y="138777"/>
            <a:ext cx="198444" cy="294410"/>
          </a:xfrm>
          <a:prstGeom prst="chevr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28" name="Arrow: Chevron 27">
            <a:extLst>
              <a:ext uri="{FF2B5EF4-FFF2-40B4-BE49-F238E27FC236}">
                <a16:creationId xmlns:a16="http://schemas.microsoft.com/office/drawing/2014/main" id="{A4B92CCE-B78F-C500-0F01-48FE71992FF3}"/>
              </a:ext>
            </a:extLst>
          </p:cNvPr>
          <p:cNvSpPr/>
          <p:nvPr/>
        </p:nvSpPr>
        <p:spPr>
          <a:xfrm>
            <a:off x="11823595" y="138777"/>
            <a:ext cx="198444" cy="294410"/>
          </a:xfrm>
          <a:prstGeom prst="chevr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886561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59FF59-68DF-408D-ABFD-860D1184DB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Det korrekte svar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43D6DB7-7389-711D-C639-E308A40D1E2E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1792404" y="2691592"/>
            <a:ext cx="8607191" cy="234404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7DA221F-E355-2D64-104A-5146B0DE217C}"/>
              </a:ext>
            </a:extLst>
          </p:cNvPr>
          <p:cNvSpPr txBox="1"/>
          <p:nvPr/>
        </p:nvSpPr>
        <p:spPr>
          <a:xfrm>
            <a:off x="1516045" y="1917305"/>
            <a:ext cx="14399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72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Calibri" panose="020F0502020204030204" pitchFamily="34" charset="0"/>
              </a:rPr>
              <a:t>D</a:t>
            </a:r>
            <a:endParaRPr lang="da-DK" sz="1050" b="1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Calibri" panose="020F0502020204030204" pitchFamily="34" charset="0"/>
            </a:endParaRPr>
          </a:p>
        </p:txBody>
      </p:sp>
      <p:sp>
        <p:nvSpPr>
          <p:cNvPr id="6" name="Pladsholder til tekst 8">
            <a:extLst>
              <a:ext uri="{FF2B5EF4-FFF2-40B4-BE49-F238E27FC236}">
                <a16:creationId xmlns:a16="http://schemas.microsoft.com/office/drawing/2014/main" id="{8B7CA030-DAFE-EB2D-08AE-0ACE18FEBEB0}"/>
              </a:ext>
            </a:extLst>
          </p:cNvPr>
          <p:cNvSpPr txBox="1">
            <a:spLocks/>
          </p:cNvSpPr>
          <p:nvPr/>
        </p:nvSpPr>
        <p:spPr>
          <a:xfrm>
            <a:off x="1736579" y="3460006"/>
            <a:ext cx="8718839" cy="120032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216000" tIns="158400" rIns="216000" bIns="10800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da-DK" sz="240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Jeg bliver bedt om alle ovenstående ting.</a:t>
            </a:r>
            <a:r>
              <a:rPr lang="da-DK" sz="2400" b="0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 </a:t>
            </a:r>
            <a:endParaRPr lang="da-DK" sz="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2994352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Gratis lagerfoto af administration, arbejde, arkiv">
            <a:extLst>
              <a:ext uri="{FF2B5EF4-FFF2-40B4-BE49-F238E27FC236}">
                <a16:creationId xmlns:a16="http://schemas.microsoft.com/office/drawing/2014/main" id="{4717903F-BD45-2259-6F95-9520D0B73A8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142"/>
          <a:stretch/>
        </p:blipFill>
        <p:spPr bwMode="auto">
          <a:xfrm>
            <a:off x="394680" y="1217233"/>
            <a:ext cx="5604239" cy="3506400"/>
          </a:xfrm>
          <a:prstGeom prst="rect">
            <a:avLst/>
          </a:prstGeom>
          <a:ln w="127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itel 6">
            <a:extLst>
              <a:ext uri="{FF2B5EF4-FFF2-40B4-BE49-F238E27FC236}">
                <a16:creationId xmlns:a16="http://schemas.microsoft.com/office/drawing/2014/main" id="{F54A3E4E-504F-43E1-A0A8-8E8ED29AF9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8963" y="727633"/>
            <a:ext cx="3600000" cy="1141200"/>
          </a:xfrm>
        </p:spPr>
        <p:txBody>
          <a:bodyPr/>
          <a:lstStyle/>
          <a:p>
            <a:r>
              <a:rPr lang="da-DK" dirty="0"/>
              <a:t>Situation 2</a:t>
            </a:r>
          </a:p>
        </p:txBody>
      </p:sp>
      <p:sp>
        <p:nvSpPr>
          <p:cNvPr id="9" name="Pladsholder til tekst 8">
            <a:extLst>
              <a:ext uri="{FF2B5EF4-FFF2-40B4-BE49-F238E27FC236}">
                <a16:creationId xmlns:a16="http://schemas.microsoft.com/office/drawing/2014/main" id="{99B14EB4-2486-44A3-890F-539128299D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8962" y="1840956"/>
            <a:ext cx="4751564" cy="3012775"/>
          </a:xfrm>
          <a:noFill/>
        </p:spPr>
        <p:txBody>
          <a:bodyPr vert="horz" wrap="square" lIns="216000" tIns="158400" rIns="216000" bIns="108000" rtlCol="0" anchor="t">
            <a:normAutofit fontScale="92500" lnSpcReduction="20000"/>
          </a:bodyPr>
          <a:lstStyle/>
          <a:p>
            <a:r>
              <a:rPr lang="da-DK" dirty="0">
                <a:solidFill>
                  <a:schemeClr val="bg2">
                    <a:lumMod val="10000"/>
                  </a:schemeClr>
                </a:solidFill>
              </a:rPr>
              <a:t>Du har nogle papirer liggende på dit skrivebord, der indeholder en beskrivelse af en borgers etniske oprindelse og religiøse orientering. </a:t>
            </a:r>
          </a:p>
          <a:p>
            <a:r>
              <a:rPr lang="da-DK" dirty="0">
                <a:solidFill>
                  <a:schemeClr val="bg2">
                    <a:lumMod val="10000"/>
                  </a:schemeClr>
                </a:solidFill>
              </a:rPr>
              <a:t>Disse papirer har du brugt i forbindelse med en sag.</a:t>
            </a:r>
            <a:endParaRPr lang="da-DK" dirty="0">
              <a:solidFill>
                <a:schemeClr val="bg2">
                  <a:lumMod val="10000"/>
                </a:schemeClr>
              </a:solidFill>
              <a:cs typeface="Arial"/>
            </a:endParaRPr>
          </a:p>
          <a:p>
            <a:r>
              <a:rPr lang="da-DK" dirty="0">
                <a:solidFill>
                  <a:schemeClr val="bg2">
                    <a:lumMod val="10000"/>
                  </a:schemeClr>
                </a:solidFill>
              </a:rPr>
              <a:t>Denne sag er nu afsluttet, og du har ikke længere brug for dokumenterne. </a:t>
            </a:r>
          </a:p>
          <a:p>
            <a:endParaRPr lang="da-DK" dirty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da-DK" dirty="0">
                <a:solidFill>
                  <a:schemeClr val="bg2">
                    <a:lumMod val="10000"/>
                  </a:schemeClr>
                </a:solidFill>
              </a:rPr>
              <a:t>Hvordan skaffer du dig af med dem?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DC04D7D-4250-5A76-A7AF-FAF40040BF52}"/>
              </a:ext>
            </a:extLst>
          </p:cNvPr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6739822" y="1502884"/>
            <a:ext cx="4165833" cy="82998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E2B6CC1-802E-F637-0C9D-789F86C0CD3B}"/>
              </a:ext>
            </a:extLst>
          </p:cNvPr>
          <p:cNvSpPr txBox="1"/>
          <p:nvPr/>
        </p:nvSpPr>
        <p:spPr>
          <a:xfrm>
            <a:off x="6531808" y="1148939"/>
            <a:ext cx="696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Calibri" panose="020F0502020204030204" pitchFamily="34" charset="0"/>
              </a:rPr>
              <a:t>A</a:t>
            </a:r>
            <a:endParaRPr lang="da-DK" sz="1050" b="1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Calibri" panose="020F0502020204030204" pitchFamily="34" charset="0"/>
            </a:endParaRPr>
          </a:p>
        </p:txBody>
      </p:sp>
      <p:sp>
        <p:nvSpPr>
          <p:cNvPr id="6" name="Pladsholder til tekst 8">
            <a:extLst>
              <a:ext uri="{FF2B5EF4-FFF2-40B4-BE49-F238E27FC236}">
                <a16:creationId xmlns:a16="http://schemas.microsoft.com/office/drawing/2014/main" id="{D1850DF2-DC53-F4E7-D2E1-2726F70F0463}"/>
              </a:ext>
            </a:extLst>
          </p:cNvPr>
          <p:cNvSpPr txBox="1">
            <a:spLocks/>
          </p:cNvSpPr>
          <p:nvPr/>
        </p:nvSpPr>
        <p:spPr>
          <a:xfrm>
            <a:off x="6739821" y="1633927"/>
            <a:ext cx="4219870" cy="73624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216000" tIns="158400" rIns="216000" bIns="10800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da-DK" sz="1400" b="1" i="0" dirty="0">
                <a:solidFill>
                  <a:schemeClr val="bg1"/>
                </a:solidFill>
                <a:effectLst/>
              </a:rPr>
              <a:t>Jeg smider dokumenterne i min papirkurv. </a:t>
            </a:r>
            <a:endParaRPr lang="da-DK" sz="600" b="1" dirty="0">
              <a:solidFill>
                <a:schemeClr val="bg1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FB5776C-EF54-BCC7-01D2-78682CC5BC33}"/>
              </a:ext>
            </a:extLst>
          </p:cNvPr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6739822" y="2619973"/>
            <a:ext cx="4165833" cy="82998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6869F605-D68E-2EC7-A94A-8055FECC7935}"/>
              </a:ext>
            </a:extLst>
          </p:cNvPr>
          <p:cNvSpPr txBox="1"/>
          <p:nvPr/>
        </p:nvSpPr>
        <p:spPr>
          <a:xfrm>
            <a:off x="6531808" y="2266028"/>
            <a:ext cx="696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Calibri" panose="020F0502020204030204" pitchFamily="34" charset="0"/>
              </a:rPr>
              <a:t>B</a:t>
            </a:r>
            <a:endParaRPr lang="da-DK" sz="1050" b="1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Calibri" panose="020F0502020204030204" pitchFamily="34" charset="0"/>
            </a:endParaRPr>
          </a:p>
        </p:txBody>
      </p:sp>
      <p:sp>
        <p:nvSpPr>
          <p:cNvPr id="12" name="Pladsholder til tekst 8">
            <a:extLst>
              <a:ext uri="{FF2B5EF4-FFF2-40B4-BE49-F238E27FC236}">
                <a16:creationId xmlns:a16="http://schemas.microsoft.com/office/drawing/2014/main" id="{6FF68BC4-1D23-6634-EA4E-7E8855BFA95E}"/>
              </a:ext>
            </a:extLst>
          </p:cNvPr>
          <p:cNvSpPr txBox="1">
            <a:spLocks/>
          </p:cNvSpPr>
          <p:nvPr/>
        </p:nvSpPr>
        <p:spPr>
          <a:xfrm>
            <a:off x="6739821" y="2666842"/>
            <a:ext cx="4219870" cy="73624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216000" tIns="158400" rIns="216000" bIns="108000" rtlCol="0">
            <a:normAutofit fontScale="775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da-DK" sz="1800" b="1" i="0" dirty="0">
                <a:solidFill>
                  <a:schemeClr val="bg1"/>
                </a:solidFill>
                <a:effectLst/>
              </a:rPr>
              <a:t>Dokumenter med personoplysninger skal altid gemmes, så jeg lader dem ligge på mit kontor. </a:t>
            </a:r>
            <a:endParaRPr lang="da-DK" sz="900" b="1" dirty="0">
              <a:solidFill>
                <a:schemeClr val="bg1"/>
              </a:solidFill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299EFE45-D8D2-3F57-F507-816A5E11D2FE}"/>
              </a:ext>
            </a:extLst>
          </p:cNvPr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6739822" y="3737062"/>
            <a:ext cx="4165833" cy="82998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D6EEC7E3-C528-5B9C-E21D-09B7EAE59D30}"/>
              </a:ext>
            </a:extLst>
          </p:cNvPr>
          <p:cNvSpPr txBox="1"/>
          <p:nvPr/>
        </p:nvSpPr>
        <p:spPr>
          <a:xfrm>
            <a:off x="6531808" y="3383117"/>
            <a:ext cx="696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Calibri" panose="020F0502020204030204" pitchFamily="34" charset="0"/>
              </a:rPr>
              <a:t>C</a:t>
            </a:r>
            <a:endParaRPr lang="da-DK" sz="1050" b="1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Calibri" panose="020F0502020204030204" pitchFamily="34" charset="0"/>
            </a:endParaRPr>
          </a:p>
        </p:txBody>
      </p:sp>
      <p:sp>
        <p:nvSpPr>
          <p:cNvPr id="20" name="Pladsholder til tekst 8">
            <a:extLst>
              <a:ext uri="{FF2B5EF4-FFF2-40B4-BE49-F238E27FC236}">
                <a16:creationId xmlns:a16="http://schemas.microsoft.com/office/drawing/2014/main" id="{C1979CAD-8DA6-7C1D-716C-B02B0C297C72}"/>
              </a:ext>
            </a:extLst>
          </p:cNvPr>
          <p:cNvSpPr txBox="1">
            <a:spLocks/>
          </p:cNvSpPr>
          <p:nvPr/>
        </p:nvSpPr>
        <p:spPr>
          <a:xfrm>
            <a:off x="6712803" y="3803482"/>
            <a:ext cx="4219870" cy="78311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216000" tIns="158400" rIns="216000" bIns="10800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da-DK" sz="1400" b="1" i="0" dirty="0">
                <a:solidFill>
                  <a:schemeClr val="bg1"/>
                </a:solidFill>
                <a:effectLst/>
              </a:rPr>
              <a:t>Jeg sikrer mig, at dokumenterne makuleres, så deres indhold ikke længere kan tydes. </a:t>
            </a:r>
            <a:endParaRPr lang="da-DK" sz="1100" b="1" dirty="0">
              <a:solidFill>
                <a:schemeClr val="bg1"/>
              </a:solidFill>
            </a:endParaRP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C782708A-62E9-6068-B25C-ED31B5C510E8}"/>
              </a:ext>
            </a:extLst>
          </p:cNvPr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6739822" y="4854151"/>
            <a:ext cx="4165833" cy="82998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4B306800-02C5-8766-FC8E-F40C216AA00E}"/>
              </a:ext>
            </a:extLst>
          </p:cNvPr>
          <p:cNvSpPr txBox="1"/>
          <p:nvPr/>
        </p:nvSpPr>
        <p:spPr>
          <a:xfrm>
            <a:off x="6531808" y="4500206"/>
            <a:ext cx="696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Calibri" panose="020F0502020204030204" pitchFamily="34" charset="0"/>
              </a:rPr>
              <a:t>D</a:t>
            </a:r>
            <a:endParaRPr lang="da-DK" sz="1050" b="1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Calibri" panose="020F0502020204030204" pitchFamily="34" charset="0"/>
            </a:endParaRPr>
          </a:p>
        </p:txBody>
      </p:sp>
      <p:sp>
        <p:nvSpPr>
          <p:cNvPr id="23" name="Pladsholder til tekst 8">
            <a:extLst>
              <a:ext uri="{FF2B5EF4-FFF2-40B4-BE49-F238E27FC236}">
                <a16:creationId xmlns:a16="http://schemas.microsoft.com/office/drawing/2014/main" id="{EED115C5-62EE-18B7-E6CE-3B46493C6706}"/>
              </a:ext>
            </a:extLst>
          </p:cNvPr>
          <p:cNvSpPr txBox="1">
            <a:spLocks/>
          </p:cNvSpPr>
          <p:nvPr/>
        </p:nvSpPr>
        <p:spPr>
          <a:xfrm>
            <a:off x="6739821" y="4940123"/>
            <a:ext cx="4219870" cy="73624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216000" tIns="158400" rIns="216000" bIns="10800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da-DK" sz="1400" b="1" i="0" dirty="0">
                <a:solidFill>
                  <a:schemeClr val="bg1"/>
                </a:solidFill>
                <a:effectLst/>
              </a:rPr>
              <a:t>Jeg giver dokumenterne til min nærmeste leder, som skaffer sig af med dem. </a:t>
            </a:r>
            <a:endParaRPr lang="da-DK" sz="500" b="1" dirty="0">
              <a:solidFill>
                <a:schemeClr val="bg1"/>
              </a:solidFill>
            </a:endParaRPr>
          </a:p>
        </p:txBody>
      </p:sp>
      <p:sp>
        <p:nvSpPr>
          <p:cNvPr id="29" name="Arrow: Chevron 28">
            <a:extLst>
              <a:ext uri="{FF2B5EF4-FFF2-40B4-BE49-F238E27FC236}">
                <a16:creationId xmlns:a16="http://schemas.microsoft.com/office/drawing/2014/main" id="{B1AA03EF-5605-DD1E-5E44-E3C5189FDFF7}"/>
              </a:ext>
            </a:extLst>
          </p:cNvPr>
          <p:cNvSpPr/>
          <p:nvPr/>
        </p:nvSpPr>
        <p:spPr>
          <a:xfrm>
            <a:off x="7977239" y="138777"/>
            <a:ext cx="198444" cy="294410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0" name="Arrow: Chevron 29">
            <a:extLst>
              <a:ext uri="{FF2B5EF4-FFF2-40B4-BE49-F238E27FC236}">
                <a16:creationId xmlns:a16="http://schemas.microsoft.com/office/drawing/2014/main" id="{AFFA55A4-A1FA-9494-5A0B-415D2F279CE3}"/>
              </a:ext>
            </a:extLst>
          </p:cNvPr>
          <p:cNvSpPr/>
          <p:nvPr/>
        </p:nvSpPr>
        <p:spPr>
          <a:xfrm>
            <a:off x="8330975" y="138777"/>
            <a:ext cx="198444" cy="294410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1" name="Arrow: Chevron 30">
            <a:extLst>
              <a:ext uri="{FF2B5EF4-FFF2-40B4-BE49-F238E27FC236}">
                <a16:creationId xmlns:a16="http://schemas.microsoft.com/office/drawing/2014/main" id="{2189886A-6603-31E8-5ED1-33792D364A11}"/>
              </a:ext>
            </a:extLst>
          </p:cNvPr>
          <p:cNvSpPr/>
          <p:nvPr/>
        </p:nvSpPr>
        <p:spPr>
          <a:xfrm>
            <a:off x="8684711" y="138777"/>
            <a:ext cx="198444" cy="294410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32" name="Arrow: Chevron 31">
            <a:extLst>
              <a:ext uri="{FF2B5EF4-FFF2-40B4-BE49-F238E27FC236}">
                <a16:creationId xmlns:a16="http://schemas.microsoft.com/office/drawing/2014/main" id="{D703FAC8-0355-B643-AC9C-8D66835BC581}"/>
              </a:ext>
            </a:extLst>
          </p:cNvPr>
          <p:cNvSpPr/>
          <p:nvPr/>
        </p:nvSpPr>
        <p:spPr>
          <a:xfrm>
            <a:off x="9038447" y="138777"/>
            <a:ext cx="198444" cy="294410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33" name="Arrow: Chevron 32">
            <a:extLst>
              <a:ext uri="{FF2B5EF4-FFF2-40B4-BE49-F238E27FC236}">
                <a16:creationId xmlns:a16="http://schemas.microsoft.com/office/drawing/2014/main" id="{7D53EF0E-AE34-8EED-7E89-4533BCDB0CAB}"/>
              </a:ext>
            </a:extLst>
          </p:cNvPr>
          <p:cNvSpPr/>
          <p:nvPr/>
        </p:nvSpPr>
        <p:spPr>
          <a:xfrm>
            <a:off x="9392183" y="138777"/>
            <a:ext cx="198444" cy="294410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34" name="Arrow: Chevron 33">
            <a:extLst>
              <a:ext uri="{FF2B5EF4-FFF2-40B4-BE49-F238E27FC236}">
                <a16:creationId xmlns:a16="http://schemas.microsoft.com/office/drawing/2014/main" id="{BDA841BC-6975-B3A6-2CCB-0168637CA6B4}"/>
              </a:ext>
            </a:extLst>
          </p:cNvPr>
          <p:cNvSpPr/>
          <p:nvPr/>
        </p:nvSpPr>
        <p:spPr>
          <a:xfrm>
            <a:off x="9745919" y="138777"/>
            <a:ext cx="198444" cy="294410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35" name="Arrow: Chevron 34">
            <a:extLst>
              <a:ext uri="{FF2B5EF4-FFF2-40B4-BE49-F238E27FC236}">
                <a16:creationId xmlns:a16="http://schemas.microsoft.com/office/drawing/2014/main" id="{3DE275C3-7675-8359-CF1D-2215783A98F2}"/>
              </a:ext>
            </a:extLst>
          </p:cNvPr>
          <p:cNvSpPr/>
          <p:nvPr/>
        </p:nvSpPr>
        <p:spPr>
          <a:xfrm>
            <a:off x="10099655" y="138777"/>
            <a:ext cx="198444" cy="294410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36" name="Arrow: Chevron 35">
            <a:extLst>
              <a:ext uri="{FF2B5EF4-FFF2-40B4-BE49-F238E27FC236}">
                <a16:creationId xmlns:a16="http://schemas.microsoft.com/office/drawing/2014/main" id="{0EDC6AB1-E5A2-C72A-2364-F1CE853FA3FF}"/>
              </a:ext>
            </a:extLst>
          </p:cNvPr>
          <p:cNvSpPr/>
          <p:nvPr/>
        </p:nvSpPr>
        <p:spPr>
          <a:xfrm>
            <a:off x="10453391" y="138777"/>
            <a:ext cx="198444" cy="294410"/>
          </a:xfrm>
          <a:prstGeom prst="chevr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37" name="Arrow: Chevron 36">
            <a:extLst>
              <a:ext uri="{FF2B5EF4-FFF2-40B4-BE49-F238E27FC236}">
                <a16:creationId xmlns:a16="http://schemas.microsoft.com/office/drawing/2014/main" id="{DC281068-AB03-161E-C092-F86F91A09446}"/>
              </a:ext>
            </a:extLst>
          </p:cNvPr>
          <p:cNvSpPr/>
          <p:nvPr/>
        </p:nvSpPr>
        <p:spPr>
          <a:xfrm>
            <a:off x="10762387" y="138777"/>
            <a:ext cx="198444" cy="294410"/>
          </a:xfrm>
          <a:prstGeom prst="chevr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38" name="Arrow: Chevron 37">
            <a:extLst>
              <a:ext uri="{FF2B5EF4-FFF2-40B4-BE49-F238E27FC236}">
                <a16:creationId xmlns:a16="http://schemas.microsoft.com/office/drawing/2014/main" id="{8E948A45-76AF-3C0A-3E29-F746458D1D83}"/>
              </a:ext>
            </a:extLst>
          </p:cNvPr>
          <p:cNvSpPr/>
          <p:nvPr/>
        </p:nvSpPr>
        <p:spPr>
          <a:xfrm>
            <a:off x="11116123" y="138777"/>
            <a:ext cx="198444" cy="294410"/>
          </a:xfrm>
          <a:prstGeom prst="chevr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39" name="Arrow: Chevron 38">
            <a:extLst>
              <a:ext uri="{FF2B5EF4-FFF2-40B4-BE49-F238E27FC236}">
                <a16:creationId xmlns:a16="http://schemas.microsoft.com/office/drawing/2014/main" id="{A5A49841-4C7E-ED1A-94AE-54809A814A96}"/>
              </a:ext>
            </a:extLst>
          </p:cNvPr>
          <p:cNvSpPr/>
          <p:nvPr/>
        </p:nvSpPr>
        <p:spPr>
          <a:xfrm>
            <a:off x="11469859" y="138777"/>
            <a:ext cx="198444" cy="294410"/>
          </a:xfrm>
          <a:prstGeom prst="chevr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40" name="Arrow: Chevron 39">
            <a:extLst>
              <a:ext uri="{FF2B5EF4-FFF2-40B4-BE49-F238E27FC236}">
                <a16:creationId xmlns:a16="http://schemas.microsoft.com/office/drawing/2014/main" id="{CEFC1C94-A93B-35C8-C802-74CBF3F94306}"/>
              </a:ext>
            </a:extLst>
          </p:cNvPr>
          <p:cNvSpPr/>
          <p:nvPr/>
        </p:nvSpPr>
        <p:spPr>
          <a:xfrm>
            <a:off x="11823595" y="138777"/>
            <a:ext cx="198444" cy="294410"/>
          </a:xfrm>
          <a:prstGeom prst="chevr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162570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59FF59-68DF-408D-ABFD-860D1184DB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Det korrekte svar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43D6DB7-7389-711D-C639-E308A40D1E2E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1792404" y="2691592"/>
            <a:ext cx="8607191" cy="234404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7DA221F-E355-2D64-104A-5146B0DE217C}"/>
              </a:ext>
            </a:extLst>
          </p:cNvPr>
          <p:cNvSpPr txBox="1"/>
          <p:nvPr/>
        </p:nvSpPr>
        <p:spPr>
          <a:xfrm>
            <a:off x="1516045" y="1917305"/>
            <a:ext cx="14399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72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Calibri" panose="020F0502020204030204" pitchFamily="34" charset="0"/>
              </a:rPr>
              <a:t>C</a:t>
            </a:r>
            <a:endParaRPr lang="da-DK" sz="1050" b="1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Calibri" panose="020F0502020204030204" pitchFamily="34" charset="0"/>
            </a:endParaRPr>
          </a:p>
        </p:txBody>
      </p:sp>
      <p:sp>
        <p:nvSpPr>
          <p:cNvPr id="6" name="Pladsholder til tekst 8">
            <a:extLst>
              <a:ext uri="{FF2B5EF4-FFF2-40B4-BE49-F238E27FC236}">
                <a16:creationId xmlns:a16="http://schemas.microsoft.com/office/drawing/2014/main" id="{8B7CA030-DAFE-EB2D-08AE-0ACE18FEBEB0}"/>
              </a:ext>
            </a:extLst>
          </p:cNvPr>
          <p:cNvSpPr txBox="1">
            <a:spLocks/>
          </p:cNvSpPr>
          <p:nvPr/>
        </p:nvSpPr>
        <p:spPr>
          <a:xfrm>
            <a:off x="1735380" y="3314139"/>
            <a:ext cx="8718839" cy="120032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216000" tIns="158400" rIns="216000" bIns="10800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da-DK" sz="240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Jeg sikrer mig, at dokumenterne makuleres så deres indhold ikke længere kan tydes. </a:t>
            </a:r>
            <a:endParaRPr lang="da-DK" sz="1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0639504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Gratis lagerfoto af close-up, dybde, hukommelseskort">
            <a:extLst>
              <a:ext uri="{FF2B5EF4-FFF2-40B4-BE49-F238E27FC236}">
                <a16:creationId xmlns:a16="http://schemas.microsoft.com/office/drawing/2014/main" id="{8E6862D9-2011-8367-8DE7-0BE75E00D37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63" b="4870"/>
          <a:stretch/>
        </p:blipFill>
        <p:spPr bwMode="auto">
          <a:xfrm>
            <a:off x="585688" y="913642"/>
            <a:ext cx="5654346" cy="3506400"/>
          </a:xfrm>
          <a:prstGeom prst="rect">
            <a:avLst/>
          </a:prstGeom>
          <a:ln w="127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itel 6">
            <a:extLst>
              <a:ext uri="{FF2B5EF4-FFF2-40B4-BE49-F238E27FC236}">
                <a16:creationId xmlns:a16="http://schemas.microsoft.com/office/drawing/2014/main" id="{F54A3E4E-504F-43E1-A0A8-8E8ED29AF9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4080" y="487221"/>
            <a:ext cx="3600000" cy="1141200"/>
          </a:xfrm>
        </p:spPr>
        <p:txBody>
          <a:bodyPr/>
          <a:lstStyle/>
          <a:p>
            <a:r>
              <a:rPr lang="da-DK" dirty="0"/>
              <a:t>Situation 3</a:t>
            </a:r>
          </a:p>
        </p:txBody>
      </p:sp>
      <p:sp>
        <p:nvSpPr>
          <p:cNvPr id="9" name="Pladsholder til tekst 8">
            <a:extLst>
              <a:ext uri="{FF2B5EF4-FFF2-40B4-BE49-F238E27FC236}">
                <a16:creationId xmlns:a16="http://schemas.microsoft.com/office/drawing/2014/main" id="{99B14EB4-2486-44A3-890F-539128299D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74079" y="1535494"/>
            <a:ext cx="4747692" cy="2873385"/>
          </a:xfrm>
          <a:noFill/>
        </p:spPr>
        <p:txBody>
          <a:bodyPr vert="horz" wrap="square" lIns="216000" tIns="158400" rIns="216000" bIns="108000" rtlCol="0" anchor="t">
            <a:normAutofit/>
          </a:bodyPr>
          <a:lstStyle/>
          <a:p>
            <a:r>
              <a:rPr lang="da-DK" dirty="0">
                <a:solidFill>
                  <a:schemeClr val="bg2">
                    <a:lumMod val="10000"/>
                  </a:schemeClr>
                </a:solidFill>
              </a:rPr>
              <a:t>Du går en tur til printer-rummet for at udskrive nogle papirer. Ved printeren ser du, at der i forvejen ligger nogle papirer med en beskrivelse af en kollegas sygdomsforløb.</a:t>
            </a:r>
          </a:p>
          <a:p>
            <a:endParaRPr lang="da-DK" dirty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da-DK" dirty="0">
                <a:solidFill>
                  <a:schemeClr val="bg2">
                    <a:lumMod val="10000"/>
                  </a:schemeClr>
                </a:solidFill>
              </a:rPr>
              <a:t>Hvad er din opgave i denne situation?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DC04D7D-4250-5A76-A7AF-FAF40040BF52}"/>
              </a:ext>
            </a:extLst>
          </p:cNvPr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6739822" y="1502884"/>
            <a:ext cx="4165833" cy="82998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E2B6CC1-802E-F637-0C9D-789F86C0CD3B}"/>
              </a:ext>
            </a:extLst>
          </p:cNvPr>
          <p:cNvSpPr txBox="1"/>
          <p:nvPr/>
        </p:nvSpPr>
        <p:spPr>
          <a:xfrm>
            <a:off x="6531808" y="1148939"/>
            <a:ext cx="696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Calibri" panose="020F0502020204030204" pitchFamily="34" charset="0"/>
              </a:rPr>
              <a:t>A</a:t>
            </a:r>
            <a:endParaRPr lang="da-DK" sz="1050" b="1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Calibri" panose="020F0502020204030204" pitchFamily="34" charset="0"/>
            </a:endParaRPr>
          </a:p>
        </p:txBody>
      </p:sp>
      <p:sp>
        <p:nvSpPr>
          <p:cNvPr id="6" name="Pladsholder til tekst 8">
            <a:extLst>
              <a:ext uri="{FF2B5EF4-FFF2-40B4-BE49-F238E27FC236}">
                <a16:creationId xmlns:a16="http://schemas.microsoft.com/office/drawing/2014/main" id="{D1850DF2-DC53-F4E7-D2E1-2726F70F0463}"/>
              </a:ext>
            </a:extLst>
          </p:cNvPr>
          <p:cNvSpPr txBox="1">
            <a:spLocks/>
          </p:cNvSpPr>
          <p:nvPr/>
        </p:nvSpPr>
        <p:spPr>
          <a:xfrm>
            <a:off x="6739821" y="1508711"/>
            <a:ext cx="4219870" cy="73624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216000" tIns="158400" rIns="216000" bIns="10800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da-DK" sz="1200" b="1" i="0" dirty="0">
                <a:solidFill>
                  <a:schemeClr val="bg1"/>
                </a:solidFill>
                <a:effectLst/>
              </a:rPr>
              <a:t>Det er højst sandsynlig en af mine kollegaer, som har glemt dem. Jeg lader papirerne ligge, indtil vedkommende kommer tilbage og henter dem. </a:t>
            </a:r>
            <a:endParaRPr lang="da-DK" sz="1200" b="1" dirty="0">
              <a:solidFill>
                <a:schemeClr val="bg1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FB5776C-EF54-BCC7-01D2-78682CC5BC33}"/>
              </a:ext>
            </a:extLst>
          </p:cNvPr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6739822" y="2619973"/>
            <a:ext cx="4165833" cy="82998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6869F605-D68E-2EC7-A94A-8055FECC7935}"/>
              </a:ext>
            </a:extLst>
          </p:cNvPr>
          <p:cNvSpPr txBox="1"/>
          <p:nvPr/>
        </p:nvSpPr>
        <p:spPr>
          <a:xfrm>
            <a:off x="6531808" y="2266028"/>
            <a:ext cx="696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Calibri" panose="020F0502020204030204" pitchFamily="34" charset="0"/>
              </a:rPr>
              <a:t>B</a:t>
            </a:r>
            <a:endParaRPr lang="da-DK" sz="1050" b="1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Calibri" panose="020F0502020204030204" pitchFamily="34" charset="0"/>
            </a:endParaRPr>
          </a:p>
        </p:txBody>
      </p:sp>
      <p:sp>
        <p:nvSpPr>
          <p:cNvPr id="12" name="Pladsholder til tekst 8">
            <a:extLst>
              <a:ext uri="{FF2B5EF4-FFF2-40B4-BE49-F238E27FC236}">
                <a16:creationId xmlns:a16="http://schemas.microsoft.com/office/drawing/2014/main" id="{6FF68BC4-1D23-6634-EA4E-7E8855BFA95E}"/>
              </a:ext>
            </a:extLst>
          </p:cNvPr>
          <p:cNvSpPr txBox="1">
            <a:spLocks/>
          </p:cNvSpPr>
          <p:nvPr/>
        </p:nvSpPr>
        <p:spPr>
          <a:xfrm>
            <a:off x="6739821" y="2666842"/>
            <a:ext cx="4219870" cy="73624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216000" tIns="158400" rIns="216000" bIns="10800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da-DK" sz="1400" b="1" i="0" dirty="0">
                <a:solidFill>
                  <a:schemeClr val="bg1"/>
                </a:solidFill>
                <a:effectLst/>
              </a:rPr>
              <a:t>Jeg tager dem med og smider dem i den nærmeste skraldespand. </a:t>
            </a:r>
            <a:endParaRPr lang="da-DK" sz="700" b="1" dirty="0">
              <a:solidFill>
                <a:schemeClr val="bg1"/>
              </a:solidFill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299EFE45-D8D2-3F57-F507-816A5E11D2FE}"/>
              </a:ext>
            </a:extLst>
          </p:cNvPr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6739822" y="3737062"/>
            <a:ext cx="4165833" cy="82998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D6EEC7E3-C528-5B9C-E21D-09B7EAE59D30}"/>
              </a:ext>
            </a:extLst>
          </p:cNvPr>
          <p:cNvSpPr txBox="1"/>
          <p:nvPr/>
        </p:nvSpPr>
        <p:spPr>
          <a:xfrm>
            <a:off x="6531808" y="3383117"/>
            <a:ext cx="696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Calibri" panose="020F0502020204030204" pitchFamily="34" charset="0"/>
              </a:rPr>
              <a:t>C</a:t>
            </a:r>
            <a:endParaRPr lang="da-DK" sz="1050" b="1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Calibri" panose="020F0502020204030204" pitchFamily="34" charset="0"/>
            </a:endParaRPr>
          </a:p>
        </p:txBody>
      </p:sp>
      <p:sp>
        <p:nvSpPr>
          <p:cNvPr id="20" name="Pladsholder til tekst 8">
            <a:extLst>
              <a:ext uri="{FF2B5EF4-FFF2-40B4-BE49-F238E27FC236}">
                <a16:creationId xmlns:a16="http://schemas.microsoft.com/office/drawing/2014/main" id="{C1979CAD-8DA6-7C1D-716C-B02B0C297C72}"/>
              </a:ext>
            </a:extLst>
          </p:cNvPr>
          <p:cNvSpPr txBox="1">
            <a:spLocks/>
          </p:cNvSpPr>
          <p:nvPr/>
        </p:nvSpPr>
        <p:spPr>
          <a:xfrm>
            <a:off x="6712803" y="3869903"/>
            <a:ext cx="4219870" cy="78311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216000" tIns="158400" rIns="216000" bIns="10800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da-DK" sz="1400" b="1" i="0" dirty="0">
                <a:solidFill>
                  <a:schemeClr val="bg1"/>
                </a:solidFill>
                <a:effectLst/>
              </a:rPr>
              <a:t>Jeg tager dem med mig og melder det som et sikkerhedsbrud.</a:t>
            </a:r>
            <a:r>
              <a:rPr lang="da-DK" sz="1400" b="0" i="0" dirty="0">
                <a:solidFill>
                  <a:schemeClr val="bg1"/>
                </a:solidFill>
                <a:effectLst/>
              </a:rPr>
              <a:t> </a:t>
            </a:r>
            <a:endParaRPr lang="da-DK" sz="1100" b="1" dirty="0">
              <a:solidFill>
                <a:schemeClr val="bg1"/>
              </a:solidFill>
            </a:endParaRP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C782708A-62E9-6068-B25C-ED31B5C510E8}"/>
              </a:ext>
            </a:extLst>
          </p:cNvPr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6739822" y="4854151"/>
            <a:ext cx="4165833" cy="82998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4B306800-02C5-8766-FC8E-F40C216AA00E}"/>
              </a:ext>
            </a:extLst>
          </p:cNvPr>
          <p:cNvSpPr txBox="1"/>
          <p:nvPr/>
        </p:nvSpPr>
        <p:spPr>
          <a:xfrm>
            <a:off x="6531808" y="4500206"/>
            <a:ext cx="696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Calibri" panose="020F0502020204030204" pitchFamily="34" charset="0"/>
              </a:rPr>
              <a:t>D</a:t>
            </a:r>
            <a:endParaRPr lang="da-DK" sz="1050" b="1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Calibri" panose="020F0502020204030204" pitchFamily="34" charset="0"/>
            </a:endParaRPr>
          </a:p>
        </p:txBody>
      </p:sp>
      <p:sp>
        <p:nvSpPr>
          <p:cNvPr id="23" name="Pladsholder til tekst 8">
            <a:extLst>
              <a:ext uri="{FF2B5EF4-FFF2-40B4-BE49-F238E27FC236}">
                <a16:creationId xmlns:a16="http://schemas.microsoft.com/office/drawing/2014/main" id="{EED115C5-62EE-18B7-E6CE-3B46493C6706}"/>
              </a:ext>
            </a:extLst>
          </p:cNvPr>
          <p:cNvSpPr txBox="1">
            <a:spLocks/>
          </p:cNvSpPr>
          <p:nvPr/>
        </p:nvSpPr>
        <p:spPr>
          <a:xfrm>
            <a:off x="6739821" y="4947891"/>
            <a:ext cx="4219870" cy="73624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216000" tIns="158400" rIns="216000" bIns="10800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da-DK" sz="1400" b="1" i="0" dirty="0">
                <a:solidFill>
                  <a:schemeClr val="bg1"/>
                </a:solidFill>
                <a:effectLst/>
              </a:rPr>
              <a:t>Jeg makulerer dem, så papirerne ikke længere kan tydes. </a:t>
            </a:r>
            <a:endParaRPr lang="da-DK" sz="500" b="1" dirty="0">
              <a:solidFill>
                <a:schemeClr val="bg1"/>
              </a:solidFill>
            </a:endParaRPr>
          </a:p>
        </p:txBody>
      </p:sp>
      <p:sp>
        <p:nvSpPr>
          <p:cNvPr id="13" name="Arrow: Chevron 12">
            <a:extLst>
              <a:ext uri="{FF2B5EF4-FFF2-40B4-BE49-F238E27FC236}">
                <a16:creationId xmlns:a16="http://schemas.microsoft.com/office/drawing/2014/main" id="{57285086-E528-6B06-D61D-79E5D9A48A87}"/>
              </a:ext>
            </a:extLst>
          </p:cNvPr>
          <p:cNvSpPr/>
          <p:nvPr/>
        </p:nvSpPr>
        <p:spPr>
          <a:xfrm>
            <a:off x="7977239" y="138777"/>
            <a:ext cx="198444" cy="294410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4" name="Arrow: Chevron 13">
            <a:extLst>
              <a:ext uri="{FF2B5EF4-FFF2-40B4-BE49-F238E27FC236}">
                <a16:creationId xmlns:a16="http://schemas.microsoft.com/office/drawing/2014/main" id="{D901D4B5-8733-27C2-9C0A-E048517114E9}"/>
              </a:ext>
            </a:extLst>
          </p:cNvPr>
          <p:cNvSpPr/>
          <p:nvPr/>
        </p:nvSpPr>
        <p:spPr>
          <a:xfrm>
            <a:off x="8330975" y="138777"/>
            <a:ext cx="198444" cy="294410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5" name="Arrow: Chevron 14">
            <a:extLst>
              <a:ext uri="{FF2B5EF4-FFF2-40B4-BE49-F238E27FC236}">
                <a16:creationId xmlns:a16="http://schemas.microsoft.com/office/drawing/2014/main" id="{153D9809-9509-17E1-44C7-FF4BCEFB85A7}"/>
              </a:ext>
            </a:extLst>
          </p:cNvPr>
          <p:cNvSpPr/>
          <p:nvPr/>
        </p:nvSpPr>
        <p:spPr>
          <a:xfrm>
            <a:off x="8684711" y="138777"/>
            <a:ext cx="198444" cy="294410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16" name="Arrow: Chevron 15">
            <a:extLst>
              <a:ext uri="{FF2B5EF4-FFF2-40B4-BE49-F238E27FC236}">
                <a16:creationId xmlns:a16="http://schemas.microsoft.com/office/drawing/2014/main" id="{66DBC40D-00B1-7BA3-2D21-E0685ECFAC4F}"/>
              </a:ext>
            </a:extLst>
          </p:cNvPr>
          <p:cNvSpPr/>
          <p:nvPr/>
        </p:nvSpPr>
        <p:spPr>
          <a:xfrm>
            <a:off x="9038447" y="138777"/>
            <a:ext cx="198444" cy="294410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17" name="Arrow: Chevron 16">
            <a:extLst>
              <a:ext uri="{FF2B5EF4-FFF2-40B4-BE49-F238E27FC236}">
                <a16:creationId xmlns:a16="http://schemas.microsoft.com/office/drawing/2014/main" id="{2A445B70-358B-A68A-C761-A4E496B265A4}"/>
              </a:ext>
            </a:extLst>
          </p:cNvPr>
          <p:cNvSpPr/>
          <p:nvPr/>
        </p:nvSpPr>
        <p:spPr>
          <a:xfrm>
            <a:off x="9392183" y="138777"/>
            <a:ext cx="198444" cy="294410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24" name="Arrow: Chevron 23">
            <a:extLst>
              <a:ext uri="{FF2B5EF4-FFF2-40B4-BE49-F238E27FC236}">
                <a16:creationId xmlns:a16="http://schemas.microsoft.com/office/drawing/2014/main" id="{719FDCCF-AC5C-D321-AE31-8D5E987566A4}"/>
              </a:ext>
            </a:extLst>
          </p:cNvPr>
          <p:cNvSpPr/>
          <p:nvPr/>
        </p:nvSpPr>
        <p:spPr>
          <a:xfrm>
            <a:off x="9745919" y="138777"/>
            <a:ext cx="198444" cy="294410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25" name="Arrow: Chevron 24">
            <a:extLst>
              <a:ext uri="{FF2B5EF4-FFF2-40B4-BE49-F238E27FC236}">
                <a16:creationId xmlns:a16="http://schemas.microsoft.com/office/drawing/2014/main" id="{A921A482-BEEF-E349-FE49-3CF423419D1D}"/>
              </a:ext>
            </a:extLst>
          </p:cNvPr>
          <p:cNvSpPr/>
          <p:nvPr/>
        </p:nvSpPr>
        <p:spPr>
          <a:xfrm>
            <a:off x="10099655" y="138777"/>
            <a:ext cx="198444" cy="294410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26" name="Arrow: Chevron 25">
            <a:extLst>
              <a:ext uri="{FF2B5EF4-FFF2-40B4-BE49-F238E27FC236}">
                <a16:creationId xmlns:a16="http://schemas.microsoft.com/office/drawing/2014/main" id="{84E5259F-90DE-B723-3FAC-A3288BEFCB71}"/>
              </a:ext>
            </a:extLst>
          </p:cNvPr>
          <p:cNvSpPr/>
          <p:nvPr/>
        </p:nvSpPr>
        <p:spPr>
          <a:xfrm>
            <a:off x="10453391" y="138777"/>
            <a:ext cx="198444" cy="294410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27" name="Arrow: Chevron 26">
            <a:extLst>
              <a:ext uri="{FF2B5EF4-FFF2-40B4-BE49-F238E27FC236}">
                <a16:creationId xmlns:a16="http://schemas.microsoft.com/office/drawing/2014/main" id="{A5FAB4A3-7C9C-5D91-464A-E3CA830CF040}"/>
              </a:ext>
            </a:extLst>
          </p:cNvPr>
          <p:cNvSpPr/>
          <p:nvPr/>
        </p:nvSpPr>
        <p:spPr>
          <a:xfrm>
            <a:off x="10762387" y="138777"/>
            <a:ext cx="198444" cy="294410"/>
          </a:xfrm>
          <a:prstGeom prst="chevr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28" name="Arrow: Chevron 27">
            <a:extLst>
              <a:ext uri="{FF2B5EF4-FFF2-40B4-BE49-F238E27FC236}">
                <a16:creationId xmlns:a16="http://schemas.microsoft.com/office/drawing/2014/main" id="{78D2E55A-E969-65B3-D60D-EC3912E69AC0}"/>
              </a:ext>
            </a:extLst>
          </p:cNvPr>
          <p:cNvSpPr/>
          <p:nvPr/>
        </p:nvSpPr>
        <p:spPr>
          <a:xfrm>
            <a:off x="11116123" y="138777"/>
            <a:ext cx="198444" cy="294410"/>
          </a:xfrm>
          <a:prstGeom prst="chevr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29" name="Arrow: Chevron 28">
            <a:extLst>
              <a:ext uri="{FF2B5EF4-FFF2-40B4-BE49-F238E27FC236}">
                <a16:creationId xmlns:a16="http://schemas.microsoft.com/office/drawing/2014/main" id="{FA2C12AC-CE38-3B83-4584-628AABF7E552}"/>
              </a:ext>
            </a:extLst>
          </p:cNvPr>
          <p:cNvSpPr/>
          <p:nvPr/>
        </p:nvSpPr>
        <p:spPr>
          <a:xfrm>
            <a:off x="11469859" y="138777"/>
            <a:ext cx="198444" cy="294410"/>
          </a:xfrm>
          <a:prstGeom prst="chevr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30" name="Arrow: Chevron 29">
            <a:extLst>
              <a:ext uri="{FF2B5EF4-FFF2-40B4-BE49-F238E27FC236}">
                <a16:creationId xmlns:a16="http://schemas.microsoft.com/office/drawing/2014/main" id="{DA708435-343A-2393-1980-A1EBE5B7C71D}"/>
              </a:ext>
            </a:extLst>
          </p:cNvPr>
          <p:cNvSpPr/>
          <p:nvPr/>
        </p:nvSpPr>
        <p:spPr>
          <a:xfrm>
            <a:off x="11823595" y="138777"/>
            <a:ext cx="198444" cy="294410"/>
          </a:xfrm>
          <a:prstGeom prst="chevr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792249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59FF59-68DF-408D-ABFD-860D1184DB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Det korrekte svar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43D6DB7-7389-711D-C639-E308A40D1E2E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1792404" y="2691592"/>
            <a:ext cx="8607191" cy="234404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7DA221F-E355-2D64-104A-5146B0DE217C}"/>
              </a:ext>
            </a:extLst>
          </p:cNvPr>
          <p:cNvSpPr txBox="1"/>
          <p:nvPr/>
        </p:nvSpPr>
        <p:spPr>
          <a:xfrm>
            <a:off x="1516045" y="1917305"/>
            <a:ext cx="14399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72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Calibri" panose="020F0502020204030204" pitchFamily="34" charset="0"/>
              </a:rPr>
              <a:t>C</a:t>
            </a:r>
            <a:endParaRPr lang="da-DK" sz="1050" b="1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Calibri" panose="020F0502020204030204" pitchFamily="34" charset="0"/>
            </a:endParaRPr>
          </a:p>
        </p:txBody>
      </p:sp>
      <p:sp>
        <p:nvSpPr>
          <p:cNvPr id="6" name="Pladsholder til tekst 8">
            <a:extLst>
              <a:ext uri="{FF2B5EF4-FFF2-40B4-BE49-F238E27FC236}">
                <a16:creationId xmlns:a16="http://schemas.microsoft.com/office/drawing/2014/main" id="{8B7CA030-DAFE-EB2D-08AE-0ACE18FEBEB0}"/>
              </a:ext>
            </a:extLst>
          </p:cNvPr>
          <p:cNvSpPr txBox="1">
            <a:spLocks/>
          </p:cNvSpPr>
          <p:nvPr/>
        </p:nvSpPr>
        <p:spPr>
          <a:xfrm>
            <a:off x="1735380" y="3488261"/>
            <a:ext cx="8718839" cy="120032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216000" tIns="158400" rIns="216000" bIns="10800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da-DK" sz="2400" b="1" i="0" dirty="0">
                <a:solidFill>
                  <a:schemeClr val="bg1"/>
                </a:solidFill>
                <a:effectLst/>
              </a:rPr>
              <a:t>Jeg tager dem med mig og melder det som et sikkerhedsbrud.</a:t>
            </a:r>
            <a:r>
              <a:rPr lang="da-DK" sz="2400" b="0" i="0" dirty="0">
                <a:solidFill>
                  <a:schemeClr val="bg1"/>
                </a:solidFill>
                <a:effectLst/>
              </a:rPr>
              <a:t> </a:t>
            </a:r>
            <a:endParaRPr lang="da-DK" sz="1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422002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FF928F-E861-175F-BCFE-A14E293B0C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>
                <a:cs typeface="Arial"/>
              </a:rPr>
              <a:t>Om quizzen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BC1AA9B-1868-E538-A919-445CC71961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216000" tIns="158400" rIns="216000" bIns="108000" numCol="1" rtlCol="0" anchor="t">
            <a:normAutofit/>
          </a:bodyPr>
          <a:lstStyle/>
          <a:p>
            <a:pPr>
              <a:buFont typeface="Arial"/>
              <a:buChar char="•"/>
            </a:pPr>
            <a:r>
              <a:rPr lang="da-DK" dirty="0">
                <a:cs typeface="Arial"/>
              </a:rPr>
              <a:t>Formålet med denne quiz er at skabe </a:t>
            </a:r>
            <a:r>
              <a:rPr lang="da-DK" dirty="0" err="1">
                <a:cs typeface="Arial"/>
              </a:rPr>
              <a:t>awareness</a:t>
            </a:r>
            <a:r>
              <a:rPr lang="da-DK" dirty="0">
                <a:cs typeface="Arial"/>
              </a:rPr>
              <a:t> om sikkerhedsbrud i kommunen. Både i forhold til, hvordan man identificerer dem og håndterer dem.</a:t>
            </a:r>
            <a:endParaRPr lang="da-DK"/>
          </a:p>
          <a:p>
            <a:r>
              <a:rPr lang="da-DK" dirty="0">
                <a:cs typeface="Arial"/>
              </a:rPr>
              <a:t>Meningen er, at denne quiz skal kunne præsenteres for medarbejdere til et personalemøde.</a:t>
            </a:r>
          </a:p>
        </p:txBody>
      </p:sp>
    </p:spTree>
    <p:extLst>
      <p:ext uri="{BB962C8B-B14F-4D97-AF65-F5344CB8AC3E}">
        <p14:creationId xmlns:p14="http://schemas.microsoft.com/office/powerpoint/2010/main" val="270170012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Gratis lagerfoto af arbejde, arbejdsområde, bærbar computer">
            <a:extLst>
              <a:ext uri="{FF2B5EF4-FFF2-40B4-BE49-F238E27FC236}">
                <a16:creationId xmlns:a16="http://schemas.microsoft.com/office/drawing/2014/main" id="{33F52F70-C74A-E725-413D-57D5B253C70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70" t="25705" r="13829" b="2119"/>
          <a:stretch/>
        </p:blipFill>
        <p:spPr bwMode="auto">
          <a:xfrm>
            <a:off x="474681" y="1148939"/>
            <a:ext cx="5621319" cy="3506400"/>
          </a:xfrm>
          <a:prstGeom prst="rect">
            <a:avLst/>
          </a:prstGeom>
          <a:ln w="127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itel 6">
            <a:extLst>
              <a:ext uri="{FF2B5EF4-FFF2-40B4-BE49-F238E27FC236}">
                <a16:creationId xmlns:a16="http://schemas.microsoft.com/office/drawing/2014/main" id="{F54A3E4E-504F-43E1-A0A8-8E8ED29AF9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4573" y="658986"/>
            <a:ext cx="3600000" cy="1141200"/>
          </a:xfrm>
        </p:spPr>
        <p:txBody>
          <a:bodyPr/>
          <a:lstStyle/>
          <a:p>
            <a:r>
              <a:rPr lang="da-DK" dirty="0"/>
              <a:t>Situation 4</a:t>
            </a:r>
          </a:p>
        </p:txBody>
      </p:sp>
      <p:sp>
        <p:nvSpPr>
          <p:cNvPr id="9" name="Pladsholder til tekst 8">
            <a:extLst>
              <a:ext uri="{FF2B5EF4-FFF2-40B4-BE49-F238E27FC236}">
                <a16:creationId xmlns:a16="http://schemas.microsoft.com/office/drawing/2014/main" id="{99B14EB4-2486-44A3-890F-539128299D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04573" y="1800186"/>
            <a:ext cx="4450327" cy="2854800"/>
          </a:xfrm>
          <a:noFill/>
        </p:spPr>
        <p:txBody>
          <a:bodyPr vert="horz" wrap="square" lIns="216000" tIns="158400" rIns="216000" bIns="108000" rtlCol="0" anchor="t">
            <a:normAutofit fontScale="92500" lnSpcReduction="10000"/>
          </a:bodyPr>
          <a:lstStyle/>
          <a:p>
            <a:r>
              <a:rPr lang="da-DK" dirty="0">
                <a:solidFill>
                  <a:schemeClr val="bg2">
                    <a:lumMod val="10000"/>
                  </a:schemeClr>
                </a:solidFill>
              </a:rPr>
              <a:t>På vej til frokost går du forbi din kollegas kontor og ser, at vedkommendes computer står tændt og ulåst.</a:t>
            </a:r>
          </a:p>
          <a:p>
            <a:r>
              <a:rPr lang="da-DK" dirty="0">
                <a:solidFill>
                  <a:schemeClr val="bg2">
                    <a:lumMod val="10000"/>
                  </a:schemeClr>
                </a:solidFill>
              </a:rPr>
              <a:t>Du opfanger hurtigt, at dette er problematisk og vil derfor minimere truslen.</a:t>
            </a:r>
            <a:endParaRPr lang="da-DK" dirty="0">
              <a:solidFill>
                <a:schemeClr val="bg2">
                  <a:lumMod val="10000"/>
                </a:schemeClr>
              </a:solidFill>
              <a:cs typeface="Arial"/>
            </a:endParaRPr>
          </a:p>
          <a:p>
            <a:endParaRPr lang="da-DK" dirty="0">
              <a:solidFill>
                <a:schemeClr val="bg2">
                  <a:lumMod val="10000"/>
                </a:schemeClr>
              </a:solidFill>
              <a:cs typeface="Arial"/>
            </a:endParaRPr>
          </a:p>
          <a:p>
            <a:r>
              <a:rPr lang="da-DK" dirty="0">
                <a:solidFill>
                  <a:schemeClr val="bg2">
                    <a:lumMod val="10000"/>
                  </a:schemeClr>
                </a:solidFill>
              </a:rPr>
              <a:t>Men hvad bør du egentlig gøre her?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DC04D7D-4250-5A76-A7AF-FAF40040BF52}"/>
              </a:ext>
            </a:extLst>
          </p:cNvPr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6739822" y="1502884"/>
            <a:ext cx="4165833" cy="82998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E2B6CC1-802E-F637-0C9D-789F86C0CD3B}"/>
              </a:ext>
            </a:extLst>
          </p:cNvPr>
          <p:cNvSpPr txBox="1"/>
          <p:nvPr/>
        </p:nvSpPr>
        <p:spPr>
          <a:xfrm>
            <a:off x="6531808" y="1148939"/>
            <a:ext cx="696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Calibri" panose="020F0502020204030204" pitchFamily="34" charset="0"/>
              </a:rPr>
              <a:t>A</a:t>
            </a:r>
            <a:endParaRPr lang="da-DK" sz="1050" b="1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Calibri" panose="020F0502020204030204" pitchFamily="34" charset="0"/>
            </a:endParaRPr>
          </a:p>
        </p:txBody>
      </p:sp>
      <p:sp>
        <p:nvSpPr>
          <p:cNvPr id="6" name="Pladsholder til tekst 8">
            <a:extLst>
              <a:ext uri="{FF2B5EF4-FFF2-40B4-BE49-F238E27FC236}">
                <a16:creationId xmlns:a16="http://schemas.microsoft.com/office/drawing/2014/main" id="{D1850DF2-DC53-F4E7-D2E1-2726F70F0463}"/>
              </a:ext>
            </a:extLst>
          </p:cNvPr>
          <p:cNvSpPr txBox="1">
            <a:spLocks/>
          </p:cNvSpPr>
          <p:nvPr/>
        </p:nvSpPr>
        <p:spPr>
          <a:xfrm>
            <a:off x="6721236" y="1545882"/>
            <a:ext cx="4219870" cy="73624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216000" tIns="158400" rIns="216000" bIns="108000" rtlCol="0" anchor="t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da-DK" sz="1400" b="1" i="0" dirty="0">
                <a:solidFill>
                  <a:schemeClr val="bg1"/>
                </a:solidFill>
                <a:effectLst/>
                <a:latin typeface="Arial"/>
                <a:cs typeface="Arial"/>
              </a:rPr>
              <a:t>Jeg </a:t>
            </a:r>
            <a:r>
              <a:rPr lang="da-DK" sz="1400" b="1" dirty="0">
                <a:solidFill>
                  <a:schemeClr val="bg1"/>
                </a:solidFill>
                <a:latin typeface="Arial"/>
                <a:cs typeface="Arial"/>
              </a:rPr>
              <a:t>sætter mig ved computeren og holder vagt, indtil min kollega kommer tilbage.</a:t>
            </a:r>
            <a:endParaRPr lang="da-DK" sz="1400" b="1" dirty="0">
              <a:solidFill>
                <a:schemeClr val="bg1"/>
              </a:solidFill>
              <a:cs typeface="Arial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FB5776C-EF54-BCC7-01D2-78682CC5BC33}"/>
              </a:ext>
            </a:extLst>
          </p:cNvPr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6739822" y="2619973"/>
            <a:ext cx="4165833" cy="82998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6869F605-D68E-2EC7-A94A-8055FECC7935}"/>
              </a:ext>
            </a:extLst>
          </p:cNvPr>
          <p:cNvSpPr txBox="1"/>
          <p:nvPr/>
        </p:nvSpPr>
        <p:spPr>
          <a:xfrm>
            <a:off x="6531808" y="2266028"/>
            <a:ext cx="696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Calibri" panose="020F0502020204030204" pitchFamily="34" charset="0"/>
              </a:rPr>
              <a:t>B</a:t>
            </a:r>
            <a:endParaRPr lang="da-DK" sz="1050" b="1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Calibri" panose="020F0502020204030204" pitchFamily="34" charset="0"/>
            </a:endParaRPr>
          </a:p>
        </p:txBody>
      </p:sp>
      <p:sp>
        <p:nvSpPr>
          <p:cNvPr id="12" name="Pladsholder til tekst 8">
            <a:extLst>
              <a:ext uri="{FF2B5EF4-FFF2-40B4-BE49-F238E27FC236}">
                <a16:creationId xmlns:a16="http://schemas.microsoft.com/office/drawing/2014/main" id="{6FF68BC4-1D23-6634-EA4E-7E8855BFA95E}"/>
              </a:ext>
            </a:extLst>
          </p:cNvPr>
          <p:cNvSpPr txBox="1">
            <a:spLocks/>
          </p:cNvSpPr>
          <p:nvPr/>
        </p:nvSpPr>
        <p:spPr>
          <a:xfrm>
            <a:off x="6739821" y="2706355"/>
            <a:ext cx="4219870" cy="73624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216000" tIns="158400" rIns="216000" bIns="108000" rtlCol="0">
            <a:normAutofit fontScale="775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da-DK" sz="18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Jeg låser computeren, men slukker den ikke. Jeg efterlader også en note til ejeren.</a:t>
            </a:r>
            <a:r>
              <a:rPr lang="da-DK" sz="18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endParaRPr lang="da-DK" sz="700" b="1" dirty="0">
              <a:solidFill>
                <a:schemeClr val="bg1"/>
              </a:solidFill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299EFE45-D8D2-3F57-F507-816A5E11D2FE}"/>
              </a:ext>
            </a:extLst>
          </p:cNvPr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6739822" y="3737062"/>
            <a:ext cx="4165833" cy="82998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D6EEC7E3-C528-5B9C-E21D-09B7EAE59D30}"/>
              </a:ext>
            </a:extLst>
          </p:cNvPr>
          <p:cNvSpPr txBox="1"/>
          <p:nvPr/>
        </p:nvSpPr>
        <p:spPr>
          <a:xfrm>
            <a:off x="6531808" y="3383117"/>
            <a:ext cx="696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Calibri" panose="020F0502020204030204" pitchFamily="34" charset="0"/>
              </a:rPr>
              <a:t>C</a:t>
            </a:r>
            <a:endParaRPr lang="da-DK" sz="1050" b="1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Calibri" panose="020F0502020204030204" pitchFamily="34" charset="0"/>
            </a:endParaRPr>
          </a:p>
        </p:txBody>
      </p:sp>
      <p:sp>
        <p:nvSpPr>
          <p:cNvPr id="20" name="Pladsholder til tekst 8">
            <a:extLst>
              <a:ext uri="{FF2B5EF4-FFF2-40B4-BE49-F238E27FC236}">
                <a16:creationId xmlns:a16="http://schemas.microsoft.com/office/drawing/2014/main" id="{C1979CAD-8DA6-7C1D-716C-B02B0C297C72}"/>
              </a:ext>
            </a:extLst>
          </p:cNvPr>
          <p:cNvSpPr txBox="1">
            <a:spLocks/>
          </p:cNvSpPr>
          <p:nvPr/>
        </p:nvSpPr>
        <p:spPr>
          <a:xfrm>
            <a:off x="6685785" y="3750247"/>
            <a:ext cx="4219870" cy="78311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216000" tIns="158400" rIns="216000" bIns="10800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da-DK" sz="1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Jeg lader computeren være, da der kan være fortrolige oplysninger fremme på skærmen, jeg ikke må se. </a:t>
            </a:r>
            <a:endParaRPr lang="da-DK" sz="1000" b="1" dirty="0">
              <a:solidFill>
                <a:schemeClr val="bg1"/>
              </a:solidFill>
            </a:endParaRP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C782708A-62E9-6068-B25C-ED31B5C510E8}"/>
              </a:ext>
            </a:extLst>
          </p:cNvPr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6739822" y="4854151"/>
            <a:ext cx="4165833" cy="82998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4B306800-02C5-8766-FC8E-F40C216AA00E}"/>
              </a:ext>
            </a:extLst>
          </p:cNvPr>
          <p:cNvSpPr txBox="1"/>
          <p:nvPr/>
        </p:nvSpPr>
        <p:spPr>
          <a:xfrm>
            <a:off x="6531808" y="4500206"/>
            <a:ext cx="696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Calibri" panose="020F0502020204030204" pitchFamily="34" charset="0"/>
              </a:rPr>
              <a:t>D</a:t>
            </a:r>
            <a:endParaRPr lang="da-DK" sz="1050" b="1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Calibri" panose="020F0502020204030204" pitchFamily="34" charset="0"/>
            </a:endParaRPr>
          </a:p>
        </p:txBody>
      </p:sp>
      <p:sp>
        <p:nvSpPr>
          <p:cNvPr id="23" name="Pladsholder til tekst 8">
            <a:extLst>
              <a:ext uri="{FF2B5EF4-FFF2-40B4-BE49-F238E27FC236}">
                <a16:creationId xmlns:a16="http://schemas.microsoft.com/office/drawing/2014/main" id="{EED115C5-62EE-18B7-E6CE-3B46493C6706}"/>
              </a:ext>
            </a:extLst>
          </p:cNvPr>
          <p:cNvSpPr txBox="1">
            <a:spLocks/>
          </p:cNvSpPr>
          <p:nvPr/>
        </p:nvSpPr>
        <p:spPr>
          <a:xfrm>
            <a:off x="6739821" y="4942569"/>
            <a:ext cx="4219870" cy="73624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216000" tIns="158400" rIns="216000" bIns="108000" rtlCol="0">
            <a:normAutofit fontScale="775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da-DK" sz="18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Så længe computeren står inde på min kollegas kontor, må den gerne være ulåst. Der er den i sikkerhed. </a:t>
            </a:r>
            <a:endParaRPr lang="da-DK" sz="500" b="1" dirty="0">
              <a:solidFill>
                <a:schemeClr val="bg1"/>
              </a:solidFill>
            </a:endParaRPr>
          </a:p>
        </p:txBody>
      </p:sp>
      <p:sp>
        <p:nvSpPr>
          <p:cNvPr id="3" name="Arrow: Chevron 2">
            <a:extLst>
              <a:ext uri="{FF2B5EF4-FFF2-40B4-BE49-F238E27FC236}">
                <a16:creationId xmlns:a16="http://schemas.microsoft.com/office/drawing/2014/main" id="{D7BD40EF-A136-973E-E01E-B02459228824}"/>
              </a:ext>
            </a:extLst>
          </p:cNvPr>
          <p:cNvSpPr/>
          <p:nvPr/>
        </p:nvSpPr>
        <p:spPr>
          <a:xfrm>
            <a:off x="7977239" y="138777"/>
            <a:ext cx="198444" cy="294410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8" name="Arrow: Chevron 7">
            <a:extLst>
              <a:ext uri="{FF2B5EF4-FFF2-40B4-BE49-F238E27FC236}">
                <a16:creationId xmlns:a16="http://schemas.microsoft.com/office/drawing/2014/main" id="{12AE8B23-ECFF-28BF-DB27-B609C1843DFA}"/>
              </a:ext>
            </a:extLst>
          </p:cNvPr>
          <p:cNvSpPr/>
          <p:nvPr/>
        </p:nvSpPr>
        <p:spPr>
          <a:xfrm>
            <a:off x="8330975" y="138777"/>
            <a:ext cx="198444" cy="294410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3" name="Arrow: Chevron 12">
            <a:extLst>
              <a:ext uri="{FF2B5EF4-FFF2-40B4-BE49-F238E27FC236}">
                <a16:creationId xmlns:a16="http://schemas.microsoft.com/office/drawing/2014/main" id="{2AC38495-C97A-EA67-1FD6-212D27E441CF}"/>
              </a:ext>
            </a:extLst>
          </p:cNvPr>
          <p:cNvSpPr/>
          <p:nvPr/>
        </p:nvSpPr>
        <p:spPr>
          <a:xfrm>
            <a:off x="8684711" y="138777"/>
            <a:ext cx="198444" cy="294410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14" name="Arrow: Chevron 13">
            <a:extLst>
              <a:ext uri="{FF2B5EF4-FFF2-40B4-BE49-F238E27FC236}">
                <a16:creationId xmlns:a16="http://schemas.microsoft.com/office/drawing/2014/main" id="{AA4F22F3-AABB-315C-0CCC-DCF0BA2CC38F}"/>
              </a:ext>
            </a:extLst>
          </p:cNvPr>
          <p:cNvSpPr/>
          <p:nvPr/>
        </p:nvSpPr>
        <p:spPr>
          <a:xfrm>
            <a:off x="9038447" y="138777"/>
            <a:ext cx="198444" cy="294410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15" name="Arrow: Chevron 14">
            <a:extLst>
              <a:ext uri="{FF2B5EF4-FFF2-40B4-BE49-F238E27FC236}">
                <a16:creationId xmlns:a16="http://schemas.microsoft.com/office/drawing/2014/main" id="{510DD977-2ADB-32B4-160F-EDCF85308B1E}"/>
              </a:ext>
            </a:extLst>
          </p:cNvPr>
          <p:cNvSpPr/>
          <p:nvPr/>
        </p:nvSpPr>
        <p:spPr>
          <a:xfrm>
            <a:off x="9392183" y="138777"/>
            <a:ext cx="198444" cy="294410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16" name="Arrow: Chevron 15">
            <a:extLst>
              <a:ext uri="{FF2B5EF4-FFF2-40B4-BE49-F238E27FC236}">
                <a16:creationId xmlns:a16="http://schemas.microsoft.com/office/drawing/2014/main" id="{F0D5810F-0345-4CF6-0569-5BD0184E7FB6}"/>
              </a:ext>
            </a:extLst>
          </p:cNvPr>
          <p:cNvSpPr/>
          <p:nvPr/>
        </p:nvSpPr>
        <p:spPr>
          <a:xfrm>
            <a:off x="9745919" y="138777"/>
            <a:ext cx="198444" cy="294410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17" name="Arrow: Chevron 16">
            <a:extLst>
              <a:ext uri="{FF2B5EF4-FFF2-40B4-BE49-F238E27FC236}">
                <a16:creationId xmlns:a16="http://schemas.microsoft.com/office/drawing/2014/main" id="{DD908A67-F3FE-A9E3-10B7-3D44FF5684D8}"/>
              </a:ext>
            </a:extLst>
          </p:cNvPr>
          <p:cNvSpPr/>
          <p:nvPr/>
        </p:nvSpPr>
        <p:spPr>
          <a:xfrm>
            <a:off x="10099655" y="138777"/>
            <a:ext cx="198444" cy="294410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24" name="Arrow: Chevron 23">
            <a:extLst>
              <a:ext uri="{FF2B5EF4-FFF2-40B4-BE49-F238E27FC236}">
                <a16:creationId xmlns:a16="http://schemas.microsoft.com/office/drawing/2014/main" id="{2789E6B2-7BB7-046A-29CE-A5ECA9154904}"/>
              </a:ext>
            </a:extLst>
          </p:cNvPr>
          <p:cNvSpPr/>
          <p:nvPr/>
        </p:nvSpPr>
        <p:spPr>
          <a:xfrm>
            <a:off x="10453391" y="138777"/>
            <a:ext cx="198444" cy="294410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25" name="Arrow: Chevron 24">
            <a:extLst>
              <a:ext uri="{FF2B5EF4-FFF2-40B4-BE49-F238E27FC236}">
                <a16:creationId xmlns:a16="http://schemas.microsoft.com/office/drawing/2014/main" id="{D5E981CE-AF4B-C498-7BCE-C3FFD81A73A8}"/>
              </a:ext>
            </a:extLst>
          </p:cNvPr>
          <p:cNvSpPr/>
          <p:nvPr/>
        </p:nvSpPr>
        <p:spPr>
          <a:xfrm>
            <a:off x="10762387" y="138777"/>
            <a:ext cx="198444" cy="294410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26" name="Arrow: Chevron 25">
            <a:extLst>
              <a:ext uri="{FF2B5EF4-FFF2-40B4-BE49-F238E27FC236}">
                <a16:creationId xmlns:a16="http://schemas.microsoft.com/office/drawing/2014/main" id="{20105346-D9B2-D1B3-9E16-162AC9F73928}"/>
              </a:ext>
            </a:extLst>
          </p:cNvPr>
          <p:cNvSpPr/>
          <p:nvPr/>
        </p:nvSpPr>
        <p:spPr>
          <a:xfrm>
            <a:off x="11116123" y="138777"/>
            <a:ext cx="198444" cy="294410"/>
          </a:xfrm>
          <a:prstGeom prst="chevr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27" name="Arrow: Chevron 26">
            <a:extLst>
              <a:ext uri="{FF2B5EF4-FFF2-40B4-BE49-F238E27FC236}">
                <a16:creationId xmlns:a16="http://schemas.microsoft.com/office/drawing/2014/main" id="{3C3DD14E-3B5B-C5B2-821E-8B4F90EB465A}"/>
              </a:ext>
            </a:extLst>
          </p:cNvPr>
          <p:cNvSpPr/>
          <p:nvPr/>
        </p:nvSpPr>
        <p:spPr>
          <a:xfrm>
            <a:off x="11469859" y="138777"/>
            <a:ext cx="198444" cy="294410"/>
          </a:xfrm>
          <a:prstGeom prst="chevr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28" name="Arrow: Chevron 27">
            <a:extLst>
              <a:ext uri="{FF2B5EF4-FFF2-40B4-BE49-F238E27FC236}">
                <a16:creationId xmlns:a16="http://schemas.microsoft.com/office/drawing/2014/main" id="{13C54E17-AC42-3CF1-4BE7-CF9419284E83}"/>
              </a:ext>
            </a:extLst>
          </p:cNvPr>
          <p:cNvSpPr/>
          <p:nvPr/>
        </p:nvSpPr>
        <p:spPr>
          <a:xfrm>
            <a:off x="11823595" y="138777"/>
            <a:ext cx="198444" cy="294410"/>
          </a:xfrm>
          <a:prstGeom prst="chevr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220124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59FF59-68DF-408D-ABFD-860D1184DB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Det korrekte svar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43D6DB7-7389-711D-C639-E308A40D1E2E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1792404" y="2691592"/>
            <a:ext cx="8607191" cy="234404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7DA221F-E355-2D64-104A-5146B0DE217C}"/>
              </a:ext>
            </a:extLst>
          </p:cNvPr>
          <p:cNvSpPr txBox="1"/>
          <p:nvPr/>
        </p:nvSpPr>
        <p:spPr>
          <a:xfrm>
            <a:off x="1516045" y="1917305"/>
            <a:ext cx="14399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72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Calibri" panose="020F0502020204030204" pitchFamily="34" charset="0"/>
              </a:rPr>
              <a:t>B</a:t>
            </a:r>
            <a:endParaRPr lang="da-DK" sz="1050" b="1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Calibri" panose="020F0502020204030204" pitchFamily="34" charset="0"/>
            </a:endParaRPr>
          </a:p>
        </p:txBody>
      </p:sp>
      <p:sp>
        <p:nvSpPr>
          <p:cNvPr id="6" name="Pladsholder til tekst 8">
            <a:extLst>
              <a:ext uri="{FF2B5EF4-FFF2-40B4-BE49-F238E27FC236}">
                <a16:creationId xmlns:a16="http://schemas.microsoft.com/office/drawing/2014/main" id="{8B7CA030-DAFE-EB2D-08AE-0ACE18FEBEB0}"/>
              </a:ext>
            </a:extLst>
          </p:cNvPr>
          <p:cNvSpPr txBox="1">
            <a:spLocks/>
          </p:cNvSpPr>
          <p:nvPr/>
        </p:nvSpPr>
        <p:spPr>
          <a:xfrm>
            <a:off x="1736580" y="3429000"/>
            <a:ext cx="8718839" cy="120032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216000" tIns="158400" rIns="216000" bIns="10800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da-DK" sz="240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Jeg låser computeren, men slukker den ikke. Jeg efterlader også en note til ejeren.</a:t>
            </a:r>
            <a:r>
              <a:rPr lang="da-DK" sz="2400" b="0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 </a:t>
            </a:r>
            <a:endParaRPr lang="da-DK" sz="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4809311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Gratis lagerfoto af æble, Apple, berøring">
            <a:extLst>
              <a:ext uri="{FF2B5EF4-FFF2-40B4-BE49-F238E27FC236}">
                <a16:creationId xmlns:a16="http://schemas.microsoft.com/office/drawing/2014/main" id="{27790E56-C3F3-0565-CDB4-F2766EA6EB4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39" b="4105"/>
          <a:stretch/>
        </p:blipFill>
        <p:spPr bwMode="auto">
          <a:xfrm>
            <a:off x="624691" y="984817"/>
            <a:ext cx="5628344" cy="3506400"/>
          </a:xfrm>
          <a:prstGeom prst="rect">
            <a:avLst/>
          </a:prstGeom>
          <a:ln w="127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itel 6">
            <a:extLst>
              <a:ext uri="{FF2B5EF4-FFF2-40B4-BE49-F238E27FC236}">
                <a16:creationId xmlns:a16="http://schemas.microsoft.com/office/drawing/2014/main" id="{F54A3E4E-504F-43E1-A0A8-8E8ED29AF9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6331" y="658239"/>
            <a:ext cx="3600000" cy="1141200"/>
          </a:xfrm>
        </p:spPr>
        <p:txBody>
          <a:bodyPr/>
          <a:lstStyle/>
          <a:p>
            <a:r>
              <a:rPr lang="da-DK" dirty="0"/>
              <a:t>Situation 5</a:t>
            </a:r>
          </a:p>
        </p:txBody>
      </p:sp>
      <p:sp>
        <p:nvSpPr>
          <p:cNvPr id="9" name="Pladsholder til tekst 8">
            <a:extLst>
              <a:ext uri="{FF2B5EF4-FFF2-40B4-BE49-F238E27FC236}">
                <a16:creationId xmlns:a16="http://schemas.microsoft.com/office/drawing/2014/main" id="{99B14EB4-2486-44A3-890F-539128299D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46331" y="1799439"/>
            <a:ext cx="4450327" cy="2854800"/>
          </a:xfrm>
          <a:noFill/>
        </p:spPr>
        <p:txBody>
          <a:bodyPr vert="horz" wrap="square" lIns="216000" tIns="158400" rIns="216000" bIns="108000" rtlCol="0" anchor="t">
            <a:normAutofit fontScale="85000" lnSpcReduction="20000"/>
          </a:bodyPr>
          <a:lstStyle/>
          <a:p>
            <a:r>
              <a:rPr lang="da-DK" dirty="0">
                <a:solidFill>
                  <a:schemeClr val="bg2">
                    <a:lumMod val="10000"/>
                  </a:schemeClr>
                </a:solidFill>
              </a:rPr>
              <a:t>Du har været til møde med en kollega, hvor I har diskuteret en sag vedrørende en borger. </a:t>
            </a:r>
          </a:p>
          <a:p>
            <a:r>
              <a:rPr lang="da-DK" dirty="0">
                <a:solidFill>
                  <a:schemeClr val="bg2">
                    <a:lumMod val="10000"/>
                  </a:schemeClr>
                </a:solidFill>
              </a:rPr>
              <a:t>Til mødet havde du problemer med din arbejdscomputer og –telefon og har derfor midlertidig noteret flere forskellige personoplysninger og andre forhold i sagen i en note-app på din private telefon.</a:t>
            </a:r>
            <a:endParaRPr lang="da-DK" dirty="0">
              <a:solidFill>
                <a:schemeClr val="bg2">
                  <a:lumMod val="10000"/>
                </a:schemeClr>
              </a:solidFill>
              <a:cs typeface="Arial"/>
            </a:endParaRPr>
          </a:p>
          <a:p>
            <a:endParaRPr lang="da-DK" dirty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da-DK" dirty="0">
                <a:solidFill>
                  <a:schemeClr val="bg2">
                    <a:lumMod val="10000"/>
                  </a:schemeClr>
                </a:solidFill>
              </a:rPr>
              <a:t>Er dette et sikkerhedsbrud?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DC04D7D-4250-5A76-A7AF-FAF40040BF52}"/>
              </a:ext>
            </a:extLst>
          </p:cNvPr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6739822" y="1502884"/>
            <a:ext cx="4165833" cy="82998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E2B6CC1-802E-F637-0C9D-789F86C0CD3B}"/>
              </a:ext>
            </a:extLst>
          </p:cNvPr>
          <p:cNvSpPr txBox="1"/>
          <p:nvPr/>
        </p:nvSpPr>
        <p:spPr>
          <a:xfrm>
            <a:off x="6531808" y="1148939"/>
            <a:ext cx="696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Calibri" panose="020F0502020204030204" pitchFamily="34" charset="0"/>
              </a:rPr>
              <a:t>A</a:t>
            </a:r>
            <a:endParaRPr lang="da-DK" sz="1050" b="1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Calibri" panose="020F0502020204030204" pitchFamily="34" charset="0"/>
            </a:endParaRPr>
          </a:p>
        </p:txBody>
      </p:sp>
      <p:sp>
        <p:nvSpPr>
          <p:cNvPr id="6" name="Pladsholder til tekst 8">
            <a:extLst>
              <a:ext uri="{FF2B5EF4-FFF2-40B4-BE49-F238E27FC236}">
                <a16:creationId xmlns:a16="http://schemas.microsoft.com/office/drawing/2014/main" id="{D1850DF2-DC53-F4E7-D2E1-2726F70F0463}"/>
              </a:ext>
            </a:extLst>
          </p:cNvPr>
          <p:cNvSpPr txBox="1">
            <a:spLocks/>
          </p:cNvSpPr>
          <p:nvPr/>
        </p:nvSpPr>
        <p:spPr>
          <a:xfrm>
            <a:off x="6662832" y="1515598"/>
            <a:ext cx="4373848" cy="73624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216000" tIns="158400" rIns="216000" bIns="10800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da-DK" sz="13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Nej. Så længe oplysningerne kun ligger midlertidig på min telefon, og jeg husker at slette dem igen, er det som udgangspunkt okay. </a:t>
            </a:r>
            <a:endParaRPr lang="da-DK" sz="1300" b="1" dirty="0">
              <a:solidFill>
                <a:schemeClr val="bg1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FB5776C-EF54-BCC7-01D2-78682CC5BC33}"/>
              </a:ext>
            </a:extLst>
          </p:cNvPr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6739822" y="2619973"/>
            <a:ext cx="4165833" cy="82998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6869F605-D68E-2EC7-A94A-8055FECC7935}"/>
              </a:ext>
            </a:extLst>
          </p:cNvPr>
          <p:cNvSpPr txBox="1"/>
          <p:nvPr/>
        </p:nvSpPr>
        <p:spPr>
          <a:xfrm>
            <a:off x="6531808" y="2266028"/>
            <a:ext cx="696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Calibri" panose="020F0502020204030204" pitchFamily="34" charset="0"/>
              </a:rPr>
              <a:t>B</a:t>
            </a:r>
            <a:endParaRPr lang="da-DK" sz="1050" b="1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Calibri" panose="020F0502020204030204" pitchFamily="34" charset="0"/>
            </a:endParaRPr>
          </a:p>
        </p:txBody>
      </p:sp>
      <p:sp>
        <p:nvSpPr>
          <p:cNvPr id="12" name="Pladsholder til tekst 8">
            <a:extLst>
              <a:ext uri="{FF2B5EF4-FFF2-40B4-BE49-F238E27FC236}">
                <a16:creationId xmlns:a16="http://schemas.microsoft.com/office/drawing/2014/main" id="{6FF68BC4-1D23-6634-EA4E-7E8855BFA95E}"/>
              </a:ext>
            </a:extLst>
          </p:cNvPr>
          <p:cNvSpPr txBox="1">
            <a:spLocks/>
          </p:cNvSpPr>
          <p:nvPr/>
        </p:nvSpPr>
        <p:spPr>
          <a:xfrm>
            <a:off x="6739821" y="2646870"/>
            <a:ext cx="4219870" cy="73624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216000" tIns="158400" rIns="216000" bIns="10800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da-DK" sz="13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Ja. Det er ikke tilladt at benytte mine private enheder til at opbevare personoplysninger. Oplysningernes sikkerhed kan ikke garanteres.</a:t>
            </a:r>
            <a:r>
              <a:rPr lang="da-DK" sz="13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endParaRPr lang="da-DK" sz="1300" b="1" dirty="0">
              <a:solidFill>
                <a:schemeClr val="bg1"/>
              </a:solidFill>
            </a:endParaRPr>
          </a:p>
        </p:txBody>
      </p:sp>
      <p:sp>
        <p:nvSpPr>
          <p:cNvPr id="3" name="Arrow: Chevron 2">
            <a:extLst>
              <a:ext uri="{FF2B5EF4-FFF2-40B4-BE49-F238E27FC236}">
                <a16:creationId xmlns:a16="http://schemas.microsoft.com/office/drawing/2014/main" id="{CACD0363-2FD7-C937-4458-BFF23361DB63}"/>
              </a:ext>
            </a:extLst>
          </p:cNvPr>
          <p:cNvSpPr/>
          <p:nvPr/>
        </p:nvSpPr>
        <p:spPr>
          <a:xfrm>
            <a:off x="7977239" y="138777"/>
            <a:ext cx="198444" cy="294410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8" name="Arrow: Chevron 7">
            <a:extLst>
              <a:ext uri="{FF2B5EF4-FFF2-40B4-BE49-F238E27FC236}">
                <a16:creationId xmlns:a16="http://schemas.microsoft.com/office/drawing/2014/main" id="{9754DD62-CBD4-474A-0198-CAB74B03B961}"/>
              </a:ext>
            </a:extLst>
          </p:cNvPr>
          <p:cNvSpPr/>
          <p:nvPr/>
        </p:nvSpPr>
        <p:spPr>
          <a:xfrm>
            <a:off x="8330975" y="138777"/>
            <a:ext cx="198444" cy="294410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3" name="Arrow: Chevron 12">
            <a:extLst>
              <a:ext uri="{FF2B5EF4-FFF2-40B4-BE49-F238E27FC236}">
                <a16:creationId xmlns:a16="http://schemas.microsoft.com/office/drawing/2014/main" id="{4AC94FE9-F1B4-CEFE-9BD9-6A76B33E083A}"/>
              </a:ext>
            </a:extLst>
          </p:cNvPr>
          <p:cNvSpPr/>
          <p:nvPr/>
        </p:nvSpPr>
        <p:spPr>
          <a:xfrm>
            <a:off x="8684711" y="138777"/>
            <a:ext cx="198444" cy="294410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14" name="Arrow: Chevron 13">
            <a:extLst>
              <a:ext uri="{FF2B5EF4-FFF2-40B4-BE49-F238E27FC236}">
                <a16:creationId xmlns:a16="http://schemas.microsoft.com/office/drawing/2014/main" id="{8BCDBCF5-7E75-FFE4-B77D-B03C35761159}"/>
              </a:ext>
            </a:extLst>
          </p:cNvPr>
          <p:cNvSpPr/>
          <p:nvPr/>
        </p:nvSpPr>
        <p:spPr>
          <a:xfrm>
            <a:off x="9038447" y="138777"/>
            <a:ext cx="198444" cy="294410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15" name="Arrow: Chevron 14">
            <a:extLst>
              <a:ext uri="{FF2B5EF4-FFF2-40B4-BE49-F238E27FC236}">
                <a16:creationId xmlns:a16="http://schemas.microsoft.com/office/drawing/2014/main" id="{10E2896C-C3E6-8478-D823-120F14DD3AD8}"/>
              </a:ext>
            </a:extLst>
          </p:cNvPr>
          <p:cNvSpPr/>
          <p:nvPr/>
        </p:nvSpPr>
        <p:spPr>
          <a:xfrm>
            <a:off x="9392183" y="138777"/>
            <a:ext cx="198444" cy="294410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16" name="Arrow: Chevron 15">
            <a:extLst>
              <a:ext uri="{FF2B5EF4-FFF2-40B4-BE49-F238E27FC236}">
                <a16:creationId xmlns:a16="http://schemas.microsoft.com/office/drawing/2014/main" id="{ABA8BA51-E866-340A-E715-D8C0CF4832D8}"/>
              </a:ext>
            </a:extLst>
          </p:cNvPr>
          <p:cNvSpPr/>
          <p:nvPr/>
        </p:nvSpPr>
        <p:spPr>
          <a:xfrm>
            <a:off x="9745919" y="138777"/>
            <a:ext cx="198444" cy="294410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17" name="Arrow: Chevron 16">
            <a:extLst>
              <a:ext uri="{FF2B5EF4-FFF2-40B4-BE49-F238E27FC236}">
                <a16:creationId xmlns:a16="http://schemas.microsoft.com/office/drawing/2014/main" id="{7545F083-9829-D66E-7DF1-F8F665DAAACA}"/>
              </a:ext>
            </a:extLst>
          </p:cNvPr>
          <p:cNvSpPr/>
          <p:nvPr/>
        </p:nvSpPr>
        <p:spPr>
          <a:xfrm>
            <a:off x="10099655" y="138777"/>
            <a:ext cx="198444" cy="294410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24" name="Arrow: Chevron 23">
            <a:extLst>
              <a:ext uri="{FF2B5EF4-FFF2-40B4-BE49-F238E27FC236}">
                <a16:creationId xmlns:a16="http://schemas.microsoft.com/office/drawing/2014/main" id="{EA552447-E73C-E49B-0BFF-AF25C0D0DFA4}"/>
              </a:ext>
            </a:extLst>
          </p:cNvPr>
          <p:cNvSpPr/>
          <p:nvPr/>
        </p:nvSpPr>
        <p:spPr>
          <a:xfrm>
            <a:off x="10453391" y="138777"/>
            <a:ext cx="198444" cy="294410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25" name="Arrow: Chevron 24">
            <a:extLst>
              <a:ext uri="{FF2B5EF4-FFF2-40B4-BE49-F238E27FC236}">
                <a16:creationId xmlns:a16="http://schemas.microsoft.com/office/drawing/2014/main" id="{597EB603-508A-CCA1-A4A2-476AA61A2F33}"/>
              </a:ext>
            </a:extLst>
          </p:cNvPr>
          <p:cNvSpPr/>
          <p:nvPr/>
        </p:nvSpPr>
        <p:spPr>
          <a:xfrm>
            <a:off x="10762387" y="138777"/>
            <a:ext cx="198444" cy="294410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26" name="Arrow: Chevron 25">
            <a:extLst>
              <a:ext uri="{FF2B5EF4-FFF2-40B4-BE49-F238E27FC236}">
                <a16:creationId xmlns:a16="http://schemas.microsoft.com/office/drawing/2014/main" id="{3A776B4F-CCD0-E008-CF16-C470DB228913}"/>
              </a:ext>
            </a:extLst>
          </p:cNvPr>
          <p:cNvSpPr/>
          <p:nvPr/>
        </p:nvSpPr>
        <p:spPr>
          <a:xfrm>
            <a:off x="11116123" y="138777"/>
            <a:ext cx="198444" cy="294410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27" name="Arrow: Chevron 26">
            <a:extLst>
              <a:ext uri="{FF2B5EF4-FFF2-40B4-BE49-F238E27FC236}">
                <a16:creationId xmlns:a16="http://schemas.microsoft.com/office/drawing/2014/main" id="{1E41C5F3-2DA7-4003-2AE2-A260923FBBFE}"/>
              </a:ext>
            </a:extLst>
          </p:cNvPr>
          <p:cNvSpPr/>
          <p:nvPr/>
        </p:nvSpPr>
        <p:spPr>
          <a:xfrm>
            <a:off x="11469859" y="138777"/>
            <a:ext cx="198444" cy="294410"/>
          </a:xfrm>
          <a:prstGeom prst="chevr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28" name="Arrow: Chevron 27">
            <a:extLst>
              <a:ext uri="{FF2B5EF4-FFF2-40B4-BE49-F238E27FC236}">
                <a16:creationId xmlns:a16="http://schemas.microsoft.com/office/drawing/2014/main" id="{55AFE152-44DA-9CE0-0097-D4710C0BCC86}"/>
              </a:ext>
            </a:extLst>
          </p:cNvPr>
          <p:cNvSpPr/>
          <p:nvPr/>
        </p:nvSpPr>
        <p:spPr>
          <a:xfrm>
            <a:off x="11823595" y="138777"/>
            <a:ext cx="198444" cy="294410"/>
          </a:xfrm>
          <a:prstGeom prst="chevr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04135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59FF59-68DF-408D-ABFD-860D1184DB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Det korrekte svar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43D6DB7-7389-711D-C639-E308A40D1E2E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1792404" y="2691592"/>
            <a:ext cx="8607191" cy="234404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7DA221F-E355-2D64-104A-5146B0DE217C}"/>
              </a:ext>
            </a:extLst>
          </p:cNvPr>
          <p:cNvSpPr txBox="1"/>
          <p:nvPr/>
        </p:nvSpPr>
        <p:spPr>
          <a:xfrm>
            <a:off x="1516045" y="1917305"/>
            <a:ext cx="14399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72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Calibri" panose="020F0502020204030204" pitchFamily="34" charset="0"/>
              </a:rPr>
              <a:t>B</a:t>
            </a:r>
            <a:endParaRPr lang="da-DK" sz="1050" b="1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Calibri" panose="020F0502020204030204" pitchFamily="34" charset="0"/>
            </a:endParaRPr>
          </a:p>
        </p:txBody>
      </p:sp>
      <p:sp>
        <p:nvSpPr>
          <p:cNvPr id="6" name="Pladsholder til tekst 8">
            <a:extLst>
              <a:ext uri="{FF2B5EF4-FFF2-40B4-BE49-F238E27FC236}">
                <a16:creationId xmlns:a16="http://schemas.microsoft.com/office/drawing/2014/main" id="{8B7CA030-DAFE-EB2D-08AE-0ACE18FEBEB0}"/>
              </a:ext>
            </a:extLst>
          </p:cNvPr>
          <p:cNvSpPr txBox="1">
            <a:spLocks/>
          </p:cNvSpPr>
          <p:nvPr/>
        </p:nvSpPr>
        <p:spPr>
          <a:xfrm>
            <a:off x="1735380" y="3010039"/>
            <a:ext cx="8718839" cy="120032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216000" tIns="158400" rIns="216000" bIns="10800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da-DK" sz="240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Ja. </a:t>
            </a:r>
          </a:p>
          <a:p>
            <a:pPr algn="ctr"/>
            <a:r>
              <a:rPr lang="da-DK" sz="240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Det er ikke tilladt at benytte mine private enheder til at opbevare personoplysninger. Oplysningernes sikkerhed kan ikke garanteres.</a:t>
            </a:r>
            <a:r>
              <a:rPr lang="da-DK" sz="2400" b="0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 </a:t>
            </a:r>
            <a:endParaRPr lang="da-DK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4604168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Gratis lagerfoto af arbejde, arbejder, bærbar computer">
            <a:extLst>
              <a:ext uri="{FF2B5EF4-FFF2-40B4-BE49-F238E27FC236}">
                <a16:creationId xmlns:a16="http://schemas.microsoft.com/office/drawing/2014/main" id="{CF3EEDE6-D3C4-E443-ACB7-B058ADFA7A3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299"/>
          <a:stretch/>
        </p:blipFill>
        <p:spPr bwMode="auto">
          <a:xfrm>
            <a:off x="515277" y="1148939"/>
            <a:ext cx="5613614" cy="3506400"/>
          </a:xfrm>
          <a:prstGeom prst="rect">
            <a:avLst/>
          </a:prstGeom>
          <a:ln w="127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itel 6">
            <a:extLst>
              <a:ext uri="{FF2B5EF4-FFF2-40B4-BE49-F238E27FC236}">
                <a16:creationId xmlns:a16="http://schemas.microsoft.com/office/drawing/2014/main" id="{F54A3E4E-504F-43E1-A0A8-8E8ED29AF9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6459" y="578339"/>
            <a:ext cx="3600000" cy="1141200"/>
          </a:xfrm>
        </p:spPr>
        <p:txBody>
          <a:bodyPr/>
          <a:lstStyle/>
          <a:p>
            <a:r>
              <a:rPr lang="da-DK" dirty="0"/>
              <a:t>Situation 6</a:t>
            </a:r>
          </a:p>
        </p:txBody>
      </p:sp>
      <p:sp>
        <p:nvSpPr>
          <p:cNvPr id="9" name="Pladsholder til tekst 8">
            <a:extLst>
              <a:ext uri="{FF2B5EF4-FFF2-40B4-BE49-F238E27FC236}">
                <a16:creationId xmlns:a16="http://schemas.microsoft.com/office/drawing/2014/main" id="{99B14EB4-2486-44A3-890F-539128299D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6459" y="1719539"/>
            <a:ext cx="4450327" cy="2854800"/>
          </a:xfrm>
          <a:noFill/>
        </p:spPr>
        <p:txBody>
          <a:bodyPr vert="horz" wrap="square" lIns="216000" tIns="158400" rIns="216000" bIns="108000" rtlCol="0" anchor="t">
            <a:normAutofit fontScale="92500" lnSpcReduction="10000"/>
          </a:bodyPr>
          <a:lstStyle/>
          <a:p>
            <a:r>
              <a:rPr lang="da-DK" dirty="0">
                <a:solidFill>
                  <a:schemeClr val="bg2">
                    <a:lumMod val="10000"/>
                  </a:schemeClr>
                </a:solidFill>
              </a:rPr>
              <a:t>Din arbejdscomputer opfører sig mærkeligt, og du opdager nu, at flere af dine dokumenter, der blandt andet indeholder helbredsoplysninger om en borger, er gået tabt og ikke længere kan findes. </a:t>
            </a:r>
          </a:p>
          <a:p>
            <a:endParaRPr lang="da-DK" dirty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da-DK" dirty="0">
                <a:solidFill>
                  <a:schemeClr val="bg2">
                    <a:lumMod val="10000"/>
                  </a:schemeClr>
                </a:solidFill>
              </a:rPr>
              <a:t>Melder du dette som et sikkerhedsbrud?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DC04D7D-4250-5A76-A7AF-FAF40040BF52}"/>
              </a:ext>
            </a:extLst>
          </p:cNvPr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6739822" y="1502884"/>
            <a:ext cx="4165833" cy="82998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E2B6CC1-802E-F637-0C9D-789F86C0CD3B}"/>
              </a:ext>
            </a:extLst>
          </p:cNvPr>
          <p:cNvSpPr txBox="1"/>
          <p:nvPr/>
        </p:nvSpPr>
        <p:spPr>
          <a:xfrm>
            <a:off x="6531808" y="1148939"/>
            <a:ext cx="696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Calibri" panose="020F0502020204030204" pitchFamily="34" charset="0"/>
              </a:rPr>
              <a:t>A</a:t>
            </a:r>
            <a:endParaRPr lang="da-DK" sz="1050" b="1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Calibri" panose="020F0502020204030204" pitchFamily="34" charset="0"/>
            </a:endParaRPr>
          </a:p>
        </p:txBody>
      </p:sp>
      <p:sp>
        <p:nvSpPr>
          <p:cNvPr id="6" name="Pladsholder til tekst 8">
            <a:extLst>
              <a:ext uri="{FF2B5EF4-FFF2-40B4-BE49-F238E27FC236}">
                <a16:creationId xmlns:a16="http://schemas.microsoft.com/office/drawing/2014/main" id="{D1850DF2-DC53-F4E7-D2E1-2726F70F0463}"/>
              </a:ext>
            </a:extLst>
          </p:cNvPr>
          <p:cNvSpPr txBox="1">
            <a:spLocks/>
          </p:cNvSpPr>
          <p:nvPr/>
        </p:nvSpPr>
        <p:spPr>
          <a:xfrm>
            <a:off x="6662832" y="1574785"/>
            <a:ext cx="4373848" cy="73624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216000" tIns="158400" rIns="216000" bIns="108000" rtlCol="0" anchor="t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da-DK" sz="1300" b="1" i="0" dirty="0">
                <a:solidFill>
                  <a:schemeClr val="bg1"/>
                </a:solidFill>
                <a:effectLst/>
                <a:latin typeface="Arial"/>
                <a:cs typeface="Arial"/>
              </a:rPr>
              <a:t>Ja, jeg melder hændelsen som et sikkerhedsbrud, da personoplysninger er gået </a:t>
            </a:r>
            <a:r>
              <a:rPr lang="da-DK" sz="1300" b="1" dirty="0">
                <a:solidFill>
                  <a:schemeClr val="bg1"/>
                </a:solidFill>
                <a:latin typeface="Arial"/>
                <a:cs typeface="Arial"/>
              </a:rPr>
              <a:t>tabt, og jeg ikke ved, hvad der er gået galt.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FB5776C-EF54-BCC7-01D2-78682CC5BC33}"/>
              </a:ext>
            </a:extLst>
          </p:cNvPr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6739822" y="2619973"/>
            <a:ext cx="4165833" cy="82998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6869F605-D68E-2EC7-A94A-8055FECC7935}"/>
              </a:ext>
            </a:extLst>
          </p:cNvPr>
          <p:cNvSpPr txBox="1"/>
          <p:nvPr/>
        </p:nvSpPr>
        <p:spPr>
          <a:xfrm>
            <a:off x="6531808" y="2266028"/>
            <a:ext cx="696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Calibri" panose="020F0502020204030204" pitchFamily="34" charset="0"/>
              </a:rPr>
              <a:t>B</a:t>
            </a:r>
            <a:endParaRPr lang="da-DK" sz="1050" b="1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Calibri" panose="020F0502020204030204" pitchFamily="34" charset="0"/>
            </a:endParaRPr>
          </a:p>
        </p:txBody>
      </p:sp>
      <p:sp>
        <p:nvSpPr>
          <p:cNvPr id="12" name="Pladsholder til tekst 8">
            <a:extLst>
              <a:ext uri="{FF2B5EF4-FFF2-40B4-BE49-F238E27FC236}">
                <a16:creationId xmlns:a16="http://schemas.microsoft.com/office/drawing/2014/main" id="{6FF68BC4-1D23-6634-EA4E-7E8855BFA95E}"/>
              </a:ext>
            </a:extLst>
          </p:cNvPr>
          <p:cNvSpPr txBox="1">
            <a:spLocks/>
          </p:cNvSpPr>
          <p:nvPr/>
        </p:nvSpPr>
        <p:spPr>
          <a:xfrm>
            <a:off x="6739822" y="2619973"/>
            <a:ext cx="4296860" cy="73624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216000" tIns="158400" rIns="216000" bIns="10800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da-DK" sz="1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Nej, jeg melder ikke hændelsen som et sikkerhedsbrud, da der mig bekendt ikke er videregivet fortrolige oplysninger til andre.</a:t>
            </a:r>
            <a:endParaRPr lang="da-DK" sz="1100" b="1" dirty="0">
              <a:solidFill>
                <a:schemeClr val="bg1"/>
              </a:solidFill>
            </a:endParaRPr>
          </a:p>
        </p:txBody>
      </p:sp>
      <p:sp>
        <p:nvSpPr>
          <p:cNvPr id="3" name="Arrow: Chevron 2">
            <a:extLst>
              <a:ext uri="{FF2B5EF4-FFF2-40B4-BE49-F238E27FC236}">
                <a16:creationId xmlns:a16="http://schemas.microsoft.com/office/drawing/2014/main" id="{CBEF9684-9757-26FE-CB29-AFCC04458D14}"/>
              </a:ext>
            </a:extLst>
          </p:cNvPr>
          <p:cNvSpPr/>
          <p:nvPr/>
        </p:nvSpPr>
        <p:spPr>
          <a:xfrm>
            <a:off x="7977239" y="138777"/>
            <a:ext cx="198444" cy="294410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8" name="Arrow: Chevron 7">
            <a:extLst>
              <a:ext uri="{FF2B5EF4-FFF2-40B4-BE49-F238E27FC236}">
                <a16:creationId xmlns:a16="http://schemas.microsoft.com/office/drawing/2014/main" id="{0AD9783B-94D1-7EFF-F8D7-919D82A1D7C4}"/>
              </a:ext>
            </a:extLst>
          </p:cNvPr>
          <p:cNvSpPr/>
          <p:nvPr/>
        </p:nvSpPr>
        <p:spPr>
          <a:xfrm>
            <a:off x="8330975" y="138777"/>
            <a:ext cx="198444" cy="294410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3" name="Arrow: Chevron 12">
            <a:extLst>
              <a:ext uri="{FF2B5EF4-FFF2-40B4-BE49-F238E27FC236}">
                <a16:creationId xmlns:a16="http://schemas.microsoft.com/office/drawing/2014/main" id="{0EDDAA3E-BEC5-9FE5-51C9-E6519FD84036}"/>
              </a:ext>
            </a:extLst>
          </p:cNvPr>
          <p:cNvSpPr/>
          <p:nvPr/>
        </p:nvSpPr>
        <p:spPr>
          <a:xfrm>
            <a:off x="8684711" y="138777"/>
            <a:ext cx="198444" cy="294410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14" name="Arrow: Chevron 13">
            <a:extLst>
              <a:ext uri="{FF2B5EF4-FFF2-40B4-BE49-F238E27FC236}">
                <a16:creationId xmlns:a16="http://schemas.microsoft.com/office/drawing/2014/main" id="{5933EEEA-B921-D80D-3538-38164CFED1B9}"/>
              </a:ext>
            </a:extLst>
          </p:cNvPr>
          <p:cNvSpPr/>
          <p:nvPr/>
        </p:nvSpPr>
        <p:spPr>
          <a:xfrm>
            <a:off x="9038447" y="138777"/>
            <a:ext cx="198444" cy="294410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15" name="Arrow: Chevron 14">
            <a:extLst>
              <a:ext uri="{FF2B5EF4-FFF2-40B4-BE49-F238E27FC236}">
                <a16:creationId xmlns:a16="http://schemas.microsoft.com/office/drawing/2014/main" id="{7D04D0A7-06B0-44A5-87F7-71C62CBBFA99}"/>
              </a:ext>
            </a:extLst>
          </p:cNvPr>
          <p:cNvSpPr/>
          <p:nvPr/>
        </p:nvSpPr>
        <p:spPr>
          <a:xfrm>
            <a:off x="9392183" y="138777"/>
            <a:ext cx="198444" cy="294410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16" name="Arrow: Chevron 15">
            <a:extLst>
              <a:ext uri="{FF2B5EF4-FFF2-40B4-BE49-F238E27FC236}">
                <a16:creationId xmlns:a16="http://schemas.microsoft.com/office/drawing/2014/main" id="{B0BE41AD-1430-CE90-A270-E5C3A3D458C2}"/>
              </a:ext>
            </a:extLst>
          </p:cNvPr>
          <p:cNvSpPr/>
          <p:nvPr/>
        </p:nvSpPr>
        <p:spPr>
          <a:xfrm>
            <a:off x="9745919" y="138777"/>
            <a:ext cx="198444" cy="294410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17" name="Arrow: Chevron 16">
            <a:extLst>
              <a:ext uri="{FF2B5EF4-FFF2-40B4-BE49-F238E27FC236}">
                <a16:creationId xmlns:a16="http://schemas.microsoft.com/office/drawing/2014/main" id="{AEE0C1D5-B042-88FC-1B71-E21F86D5DA9A}"/>
              </a:ext>
            </a:extLst>
          </p:cNvPr>
          <p:cNvSpPr/>
          <p:nvPr/>
        </p:nvSpPr>
        <p:spPr>
          <a:xfrm>
            <a:off x="10099655" y="138777"/>
            <a:ext cx="198444" cy="294410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18" name="Arrow: Chevron 17">
            <a:extLst>
              <a:ext uri="{FF2B5EF4-FFF2-40B4-BE49-F238E27FC236}">
                <a16:creationId xmlns:a16="http://schemas.microsoft.com/office/drawing/2014/main" id="{4B7BDB44-EF0E-C397-0D05-D2C4C55495A0}"/>
              </a:ext>
            </a:extLst>
          </p:cNvPr>
          <p:cNvSpPr/>
          <p:nvPr/>
        </p:nvSpPr>
        <p:spPr>
          <a:xfrm>
            <a:off x="10453391" y="138777"/>
            <a:ext cx="198444" cy="294410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19" name="Arrow: Chevron 18">
            <a:extLst>
              <a:ext uri="{FF2B5EF4-FFF2-40B4-BE49-F238E27FC236}">
                <a16:creationId xmlns:a16="http://schemas.microsoft.com/office/drawing/2014/main" id="{CC8CAF4F-CFCC-5344-7614-4AA1F4E47559}"/>
              </a:ext>
            </a:extLst>
          </p:cNvPr>
          <p:cNvSpPr/>
          <p:nvPr/>
        </p:nvSpPr>
        <p:spPr>
          <a:xfrm>
            <a:off x="10762387" y="138777"/>
            <a:ext cx="198444" cy="294410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20" name="Arrow: Chevron 19">
            <a:extLst>
              <a:ext uri="{FF2B5EF4-FFF2-40B4-BE49-F238E27FC236}">
                <a16:creationId xmlns:a16="http://schemas.microsoft.com/office/drawing/2014/main" id="{AF7CBBAC-DFBD-06DB-1112-6FF2B6413DDB}"/>
              </a:ext>
            </a:extLst>
          </p:cNvPr>
          <p:cNvSpPr/>
          <p:nvPr/>
        </p:nvSpPr>
        <p:spPr>
          <a:xfrm>
            <a:off x="11116123" y="138777"/>
            <a:ext cx="198444" cy="294410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21" name="Arrow: Chevron 20">
            <a:extLst>
              <a:ext uri="{FF2B5EF4-FFF2-40B4-BE49-F238E27FC236}">
                <a16:creationId xmlns:a16="http://schemas.microsoft.com/office/drawing/2014/main" id="{C26CD4A9-0B18-49B1-8BB3-5719C98A3F00}"/>
              </a:ext>
            </a:extLst>
          </p:cNvPr>
          <p:cNvSpPr/>
          <p:nvPr/>
        </p:nvSpPr>
        <p:spPr>
          <a:xfrm>
            <a:off x="11469859" y="138777"/>
            <a:ext cx="198444" cy="294410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2" name="Arrow: Chevron 21">
            <a:extLst>
              <a:ext uri="{FF2B5EF4-FFF2-40B4-BE49-F238E27FC236}">
                <a16:creationId xmlns:a16="http://schemas.microsoft.com/office/drawing/2014/main" id="{DF941CB8-9739-C458-BEBA-66FDE1249BE1}"/>
              </a:ext>
            </a:extLst>
          </p:cNvPr>
          <p:cNvSpPr/>
          <p:nvPr/>
        </p:nvSpPr>
        <p:spPr>
          <a:xfrm>
            <a:off x="11823595" y="138777"/>
            <a:ext cx="198444" cy="294410"/>
          </a:xfrm>
          <a:prstGeom prst="chevr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026963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59FF59-68DF-408D-ABFD-860D1184DB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Det korrekte svar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43D6DB7-7389-711D-C639-E308A40D1E2E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1792404" y="2691592"/>
            <a:ext cx="8607191" cy="234404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7DA221F-E355-2D64-104A-5146B0DE217C}"/>
              </a:ext>
            </a:extLst>
          </p:cNvPr>
          <p:cNvSpPr txBox="1"/>
          <p:nvPr/>
        </p:nvSpPr>
        <p:spPr>
          <a:xfrm>
            <a:off x="1516045" y="1917305"/>
            <a:ext cx="14399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72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Calibri" panose="020F0502020204030204" pitchFamily="34" charset="0"/>
              </a:rPr>
              <a:t>A</a:t>
            </a:r>
            <a:endParaRPr lang="da-DK" sz="1050" b="1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Calibri" panose="020F0502020204030204" pitchFamily="34" charset="0"/>
            </a:endParaRPr>
          </a:p>
        </p:txBody>
      </p:sp>
      <p:sp>
        <p:nvSpPr>
          <p:cNvPr id="6" name="Pladsholder til tekst 8">
            <a:extLst>
              <a:ext uri="{FF2B5EF4-FFF2-40B4-BE49-F238E27FC236}">
                <a16:creationId xmlns:a16="http://schemas.microsoft.com/office/drawing/2014/main" id="{8B7CA030-DAFE-EB2D-08AE-0ACE18FEBEB0}"/>
              </a:ext>
            </a:extLst>
          </p:cNvPr>
          <p:cNvSpPr txBox="1">
            <a:spLocks/>
          </p:cNvSpPr>
          <p:nvPr/>
        </p:nvSpPr>
        <p:spPr>
          <a:xfrm>
            <a:off x="1735380" y="3140202"/>
            <a:ext cx="8718839" cy="120032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216000" tIns="158400" rIns="216000" bIns="10800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da-DK" sz="2400" b="1" i="0" dirty="0">
                <a:solidFill>
                  <a:schemeClr val="bg1"/>
                </a:solidFill>
                <a:effectLst/>
                <a:latin typeface="Arial"/>
                <a:cs typeface="Arial"/>
              </a:rPr>
              <a:t>Ja, jeg melder hændelsen som et sikkerhedsbrud, da personoplysninger er gået </a:t>
            </a:r>
            <a:r>
              <a:rPr lang="da-DK" sz="2400" b="1" dirty="0">
                <a:solidFill>
                  <a:schemeClr val="bg1"/>
                </a:solidFill>
                <a:latin typeface="Arial"/>
                <a:cs typeface="Arial"/>
              </a:rPr>
              <a:t>tabt, og jeg ikke ved, hvad der er gået galt.</a:t>
            </a:r>
          </a:p>
        </p:txBody>
      </p:sp>
    </p:spTree>
    <p:extLst>
      <p:ext uri="{BB962C8B-B14F-4D97-AF65-F5344CB8AC3E}">
        <p14:creationId xmlns:p14="http://schemas.microsoft.com/office/powerpoint/2010/main" val="50828760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ansættelse, arbejdsløs, arbejdsløshed">
            <a:extLst>
              <a:ext uri="{FF2B5EF4-FFF2-40B4-BE49-F238E27FC236}">
                <a16:creationId xmlns:a16="http://schemas.microsoft.com/office/drawing/2014/main" id="{64CFC957-F7DE-573E-AA24-91EC615CB5A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184"/>
          <a:stretch/>
        </p:blipFill>
        <p:spPr bwMode="auto">
          <a:xfrm>
            <a:off x="581883" y="993806"/>
            <a:ext cx="5600956" cy="3506400"/>
          </a:xfrm>
          <a:prstGeom prst="rect">
            <a:avLst/>
          </a:prstGeom>
          <a:ln w="127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itel 6">
            <a:extLst>
              <a:ext uri="{FF2B5EF4-FFF2-40B4-BE49-F238E27FC236}">
                <a16:creationId xmlns:a16="http://schemas.microsoft.com/office/drawing/2014/main" id="{F54A3E4E-504F-43E1-A0A8-8E8ED29AF9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8415" y="429865"/>
            <a:ext cx="3600000" cy="1141200"/>
          </a:xfrm>
        </p:spPr>
        <p:txBody>
          <a:bodyPr/>
          <a:lstStyle/>
          <a:p>
            <a:r>
              <a:rPr lang="da-DK" dirty="0"/>
              <a:t>Situation 7</a:t>
            </a:r>
          </a:p>
        </p:txBody>
      </p:sp>
      <p:sp>
        <p:nvSpPr>
          <p:cNvPr id="9" name="Pladsholder til tekst 8">
            <a:extLst>
              <a:ext uri="{FF2B5EF4-FFF2-40B4-BE49-F238E27FC236}">
                <a16:creationId xmlns:a16="http://schemas.microsoft.com/office/drawing/2014/main" id="{99B14EB4-2486-44A3-890F-539128299D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68415" y="1571065"/>
            <a:ext cx="5751302" cy="2854800"/>
          </a:xfrm>
          <a:noFill/>
        </p:spPr>
        <p:txBody>
          <a:bodyPr vert="horz" wrap="square" lIns="216000" tIns="158400" rIns="216000" bIns="108000" rtlCol="0" anchor="t">
            <a:normAutofit/>
          </a:bodyPr>
          <a:lstStyle/>
          <a:p>
            <a:r>
              <a:rPr lang="da-DK" dirty="0">
                <a:solidFill>
                  <a:srgbClr val="000000"/>
                </a:solidFill>
                <a:cs typeface="Arial"/>
              </a:rPr>
              <a:t>Din leder sender dig en mail med et referat fra en kollegas sygefraværssamtale. </a:t>
            </a:r>
            <a:endParaRPr lang="da-DK" dirty="0"/>
          </a:p>
          <a:p>
            <a:r>
              <a:rPr lang="da-DK" dirty="0">
                <a:solidFill>
                  <a:srgbClr val="000000"/>
                </a:solidFill>
                <a:cs typeface="Arial"/>
              </a:rPr>
              <a:t>Du har hverken kendskab til referatet eller arbejdsbetinget behov for at se det.</a:t>
            </a:r>
            <a:endParaRPr lang="da-DK" dirty="0"/>
          </a:p>
          <a:p>
            <a:endParaRPr lang="da-DK" dirty="0"/>
          </a:p>
          <a:p>
            <a:r>
              <a:rPr lang="da-DK" dirty="0">
                <a:solidFill>
                  <a:schemeClr val="bg2">
                    <a:lumMod val="10000"/>
                  </a:schemeClr>
                </a:solidFill>
              </a:rPr>
              <a:t>Hvad gør du her?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DC04D7D-4250-5A76-A7AF-FAF40040BF52}"/>
              </a:ext>
            </a:extLst>
          </p:cNvPr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6739822" y="1502884"/>
            <a:ext cx="4165833" cy="82998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E2B6CC1-802E-F637-0C9D-789F86C0CD3B}"/>
              </a:ext>
            </a:extLst>
          </p:cNvPr>
          <p:cNvSpPr txBox="1"/>
          <p:nvPr/>
        </p:nvSpPr>
        <p:spPr>
          <a:xfrm>
            <a:off x="6531808" y="1148939"/>
            <a:ext cx="696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Calibri" panose="020F0502020204030204" pitchFamily="34" charset="0"/>
              </a:rPr>
              <a:t>A</a:t>
            </a:r>
            <a:endParaRPr lang="da-DK" sz="1050" b="1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Calibri" panose="020F0502020204030204" pitchFamily="34" charset="0"/>
            </a:endParaRPr>
          </a:p>
        </p:txBody>
      </p:sp>
      <p:sp>
        <p:nvSpPr>
          <p:cNvPr id="6" name="Pladsholder til tekst 8">
            <a:extLst>
              <a:ext uri="{FF2B5EF4-FFF2-40B4-BE49-F238E27FC236}">
                <a16:creationId xmlns:a16="http://schemas.microsoft.com/office/drawing/2014/main" id="{D1850DF2-DC53-F4E7-D2E1-2726F70F0463}"/>
              </a:ext>
            </a:extLst>
          </p:cNvPr>
          <p:cNvSpPr txBox="1">
            <a:spLocks/>
          </p:cNvSpPr>
          <p:nvPr/>
        </p:nvSpPr>
        <p:spPr>
          <a:xfrm>
            <a:off x="6739821" y="1549753"/>
            <a:ext cx="4219870" cy="73624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216000" tIns="158400" rIns="216000" bIns="108000" rtlCol="0" anchor="t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da-DK" sz="1400" b="1" i="0" dirty="0">
                <a:solidFill>
                  <a:schemeClr val="bg1"/>
                </a:solidFill>
                <a:effectLst/>
                <a:latin typeface="Arial"/>
                <a:cs typeface="Arial"/>
              </a:rPr>
              <a:t>Jeg lader, som om jeg har aldrig har set mailen.</a:t>
            </a:r>
            <a:endParaRPr lang="da-DK" sz="9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FB5776C-EF54-BCC7-01D2-78682CC5BC33}"/>
              </a:ext>
            </a:extLst>
          </p:cNvPr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6739822" y="2619973"/>
            <a:ext cx="4165833" cy="82998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6869F605-D68E-2EC7-A94A-8055FECC7935}"/>
              </a:ext>
            </a:extLst>
          </p:cNvPr>
          <p:cNvSpPr txBox="1"/>
          <p:nvPr/>
        </p:nvSpPr>
        <p:spPr>
          <a:xfrm>
            <a:off x="6531808" y="2266028"/>
            <a:ext cx="696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Calibri" panose="020F0502020204030204" pitchFamily="34" charset="0"/>
              </a:rPr>
              <a:t>B</a:t>
            </a:r>
            <a:endParaRPr lang="da-DK" sz="1050" b="1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Calibri" panose="020F0502020204030204" pitchFamily="34" charset="0"/>
            </a:endParaRPr>
          </a:p>
        </p:txBody>
      </p:sp>
      <p:sp>
        <p:nvSpPr>
          <p:cNvPr id="12" name="Pladsholder til tekst 8">
            <a:extLst>
              <a:ext uri="{FF2B5EF4-FFF2-40B4-BE49-F238E27FC236}">
                <a16:creationId xmlns:a16="http://schemas.microsoft.com/office/drawing/2014/main" id="{6FF68BC4-1D23-6634-EA4E-7E8855BFA95E}"/>
              </a:ext>
            </a:extLst>
          </p:cNvPr>
          <p:cNvSpPr txBox="1">
            <a:spLocks/>
          </p:cNvSpPr>
          <p:nvPr/>
        </p:nvSpPr>
        <p:spPr>
          <a:xfrm>
            <a:off x="6739821" y="2706355"/>
            <a:ext cx="4219870" cy="73624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216000" tIns="158400" rIns="216000" bIns="108000" rtlCol="0" anchor="t">
            <a:normAutofit fontScale="925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da-DK" sz="1400" b="1" dirty="0">
                <a:solidFill>
                  <a:schemeClr val="bg1"/>
                </a:solidFill>
                <a:latin typeface="Arial"/>
                <a:cs typeface="Arial"/>
              </a:rPr>
              <a:t>Jeg sletter mailen, men gør ikke mere ved hændelsen, da jeg alligevel har tavshedspligt. </a:t>
            </a:r>
            <a:endParaRPr lang="da-DK" sz="1400" b="1" dirty="0">
              <a:solidFill>
                <a:schemeClr val="bg1"/>
              </a:solidFill>
              <a:cs typeface="Arial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299EFE45-D8D2-3F57-F507-816A5E11D2FE}"/>
              </a:ext>
            </a:extLst>
          </p:cNvPr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6739822" y="3737062"/>
            <a:ext cx="4165833" cy="82998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D6EEC7E3-C528-5B9C-E21D-09B7EAE59D30}"/>
              </a:ext>
            </a:extLst>
          </p:cNvPr>
          <p:cNvSpPr txBox="1"/>
          <p:nvPr/>
        </p:nvSpPr>
        <p:spPr>
          <a:xfrm>
            <a:off x="6531808" y="3383117"/>
            <a:ext cx="696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Calibri" panose="020F0502020204030204" pitchFamily="34" charset="0"/>
              </a:rPr>
              <a:t>C</a:t>
            </a:r>
            <a:endParaRPr lang="da-DK" sz="1050" b="1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Calibri" panose="020F0502020204030204" pitchFamily="34" charset="0"/>
            </a:endParaRPr>
          </a:p>
        </p:txBody>
      </p:sp>
      <p:sp>
        <p:nvSpPr>
          <p:cNvPr id="20" name="Pladsholder til tekst 8">
            <a:extLst>
              <a:ext uri="{FF2B5EF4-FFF2-40B4-BE49-F238E27FC236}">
                <a16:creationId xmlns:a16="http://schemas.microsoft.com/office/drawing/2014/main" id="{C1979CAD-8DA6-7C1D-716C-B02B0C297C72}"/>
              </a:ext>
            </a:extLst>
          </p:cNvPr>
          <p:cNvSpPr txBox="1">
            <a:spLocks/>
          </p:cNvSpPr>
          <p:nvPr/>
        </p:nvSpPr>
        <p:spPr>
          <a:xfrm>
            <a:off x="6685785" y="3778675"/>
            <a:ext cx="4219870" cy="78311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216000" tIns="158400" rIns="216000" bIns="108000" rtlCol="0" anchor="t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da-DK" sz="1300" b="1" dirty="0">
                <a:solidFill>
                  <a:schemeClr val="bg1"/>
                </a:solidFill>
                <a:latin typeface="Arial"/>
                <a:cs typeface="Arial"/>
              </a:rPr>
              <a:t>Jeg sletter mailen og minder min leder om, at vedkommende skal være mere påpasselig med sådanne mails i fremtiden.</a:t>
            </a:r>
            <a:endParaRPr lang="da-DK" sz="1300" b="1" dirty="0">
              <a:solidFill>
                <a:schemeClr val="bg1"/>
              </a:solidFill>
              <a:cs typeface="Arial"/>
            </a:endParaRP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C782708A-62E9-6068-B25C-ED31B5C510E8}"/>
              </a:ext>
            </a:extLst>
          </p:cNvPr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6739822" y="4854151"/>
            <a:ext cx="4165833" cy="82998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4B306800-02C5-8766-FC8E-F40C216AA00E}"/>
              </a:ext>
            </a:extLst>
          </p:cNvPr>
          <p:cNvSpPr txBox="1"/>
          <p:nvPr/>
        </p:nvSpPr>
        <p:spPr>
          <a:xfrm>
            <a:off x="6531808" y="4500206"/>
            <a:ext cx="696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Calibri" panose="020F0502020204030204" pitchFamily="34" charset="0"/>
              </a:rPr>
              <a:t>D</a:t>
            </a:r>
            <a:endParaRPr lang="da-DK" sz="1050" b="1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Calibri" panose="020F0502020204030204" pitchFamily="34" charset="0"/>
            </a:endParaRPr>
          </a:p>
        </p:txBody>
      </p:sp>
      <p:sp>
        <p:nvSpPr>
          <p:cNvPr id="23" name="Pladsholder til tekst 8">
            <a:extLst>
              <a:ext uri="{FF2B5EF4-FFF2-40B4-BE49-F238E27FC236}">
                <a16:creationId xmlns:a16="http://schemas.microsoft.com/office/drawing/2014/main" id="{EED115C5-62EE-18B7-E6CE-3B46493C6706}"/>
              </a:ext>
            </a:extLst>
          </p:cNvPr>
          <p:cNvSpPr txBox="1">
            <a:spLocks/>
          </p:cNvSpPr>
          <p:nvPr/>
        </p:nvSpPr>
        <p:spPr>
          <a:xfrm>
            <a:off x="6606506" y="4839968"/>
            <a:ext cx="4486500" cy="73624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216000" tIns="158400" rIns="216000" bIns="108000" rtlCol="0" anchor="t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da-DK" sz="1400" b="1" i="0" dirty="0">
                <a:solidFill>
                  <a:schemeClr val="bg1"/>
                </a:solidFill>
                <a:effectLst/>
                <a:latin typeface="Arial"/>
                <a:cs typeface="Arial"/>
              </a:rPr>
              <a:t>Jeg </a:t>
            </a:r>
            <a:r>
              <a:rPr lang="da-DK" sz="1400" b="1" dirty="0">
                <a:solidFill>
                  <a:schemeClr val="bg1"/>
                </a:solidFill>
                <a:latin typeface="Arial"/>
                <a:cs typeface="Arial"/>
              </a:rPr>
              <a:t>melder hændelsen som et sikkerhedsbrud, da jeg har fået uberettiget adgang til følsomme personoplysninger om en kollega.</a:t>
            </a:r>
            <a:endParaRPr lang="da-DK" sz="1400" dirty="0">
              <a:solidFill>
                <a:schemeClr val="bg1"/>
              </a:solidFill>
              <a:cs typeface="Arial"/>
            </a:endParaRPr>
          </a:p>
        </p:txBody>
      </p:sp>
      <p:sp>
        <p:nvSpPr>
          <p:cNvPr id="3" name="Arrow: Chevron 2">
            <a:extLst>
              <a:ext uri="{FF2B5EF4-FFF2-40B4-BE49-F238E27FC236}">
                <a16:creationId xmlns:a16="http://schemas.microsoft.com/office/drawing/2014/main" id="{AA3D6DC2-B529-46DC-042E-80D761958A22}"/>
              </a:ext>
            </a:extLst>
          </p:cNvPr>
          <p:cNvSpPr/>
          <p:nvPr/>
        </p:nvSpPr>
        <p:spPr>
          <a:xfrm>
            <a:off x="7977239" y="138777"/>
            <a:ext cx="198444" cy="294410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8" name="Arrow: Chevron 7">
            <a:extLst>
              <a:ext uri="{FF2B5EF4-FFF2-40B4-BE49-F238E27FC236}">
                <a16:creationId xmlns:a16="http://schemas.microsoft.com/office/drawing/2014/main" id="{1D9CEB4A-C6BD-9F81-9BED-34B35DA09F9B}"/>
              </a:ext>
            </a:extLst>
          </p:cNvPr>
          <p:cNvSpPr/>
          <p:nvPr/>
        </p:nvSpPr>
        <p:spPr>
          <a:xfrm>
            <a:off x="8330975" y="138777"/>
            <a:ext cx="198444" cy="294410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3" name="Arrow: Chevron 12">
            <a:extLst>
              <a:ext uri="{FF2B5EF4-FFF2-40B4-BE49-F238E27FC236}">
                <a16:creationId xmlns:a16="http://schemas.microsoft.com/office/drawing/2014/main" id="{DFA007D1-7B44-CC0C-F281-25F38A6F7306}"/>
              </a:ext>
            </a:extLst>
          </p:cNvPr>
          <p:cNvSpPr/>
          <p:nvPr/>
        </p:nvSpPr>
        <p:spPr>
          <a:xfrm>
            <a:off x="8684711" y="138777"/>
            <a:ext cx="198444" cy="294410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14" name="Arrow: Chevron 13">
            <a:extLst>
              <a:ext uri="{FF2B5EF4-FFF2-40B4-BE49-F238E27FC236}">
                <a16:creationId xmlns:a16="http://schemas.microsoft.com/office/drawing/2014/main" id="{1B942C35-0BCC-1E13-AC4F-D6F0F4E8B601}"/>
              </a:ext>
            </a:extLst>
          </p:cNvPr>
          <p:cNvSpPr/>
          <p:nvPr/>
        </p:nvSpPr>
        <p:spPr>
          <a:xfrm>
            <a:off x="9038447" y="138777"/>
            <a:ext cx="198444" cy="294410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15" name="Arrow: Chevron 14">
            <a:extLst>
              <a:ext uri="{FF2B5EF4-FFF2-40B4-BE49-F238E27FC236}">
                <a16:creationId xmlns:a16="http://schemas.microsoft.com/office/drawing/2014/main" id="{5F0A772C-23F1-31EA-9976-CAA5230C5307}"/>
              </a:ext>
            </a:extLst>
          </p:cNvPr>
          <p:cNvSpPr/>
          <p:nvPr/>
        </p:nvSpPr>
        <p:spPr>
          <a:xfrm>
            <a:off x="9392183" y="138777"/>
            <a:ext cx="198444" cy="294410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16" name="Arrow: Chevron 15">
            <a:extLst>
              <a:ext uri="{FF2B5EF4-FFF2-40B4-BE49-F238E27FC236}">
                <a16:creationId xmlns:a16="http://schemas.microsoft.com/office/drawing/2014/main" id="{DD498A42-172B-E15E-0890-32F9B6B1500B}"/>
              </a:ext>
            </a:extLst>
          </p:cNvPr>
          <p:cNvSpPr/>
          <p:nvPr/>
        </p:nvSpPr>
        <p:spPr>
          <a:xfrm>
            <a:off x="9745919" y="138777"/>
            <a:ext cx="198444" cy="294410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17" name="Arrow: Chevron 16">
            <a:extLst>
              <a:ext uri="{FF2B5EF4-FFF2-40B4-BE49-F238E27FC236}">
                <a16:creationId xmlns:a16="http://schemas.microsoft.com/office/drawing/2014/main" id="{863AF50C-186B-E9C9-1CEF-E11F7A7DE757}"/>
              </a:ext>
            </a:extLst>
          </p:cNvPr>
          <p:cNvSpPr/>
          <p:nvPr/>
        </p:nvSpPr>
        <p:spPr>
          <a:xfrm>
            <a:off x="10099655" y="138777"/>
            <a:ext cx="198444" cy="294410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24" name="Arrow: Chevron 23">
            <a:extLst>
              <a:ext uri="{FF2B5EF4-FFF2-40B4-BE49-F238E27FC236}">
                <a16:creationId xmlns:a16="http://schemas.microsoft.com/office/drawing/2014/main" id="{DC1124F5-1D3A-EF2E-6C84-360FC31B0657}"/>
              </a:ext>
            </a:extLst>
          </p:cNvPr>
          <p:cNvSpPr/>
          <p:nvPr/>
        </p:nvSpPr>
        <p:spPr>
          <a:xfrm>
            <a:off x="10453391" y="138777"/>
            <a:ext cx="198444" cy="294410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25" name="Arrow: Chevron 24">
            <a:extLst>
              <a:ext uri="{FF2B5EF4-FFF2-40B4-BE49-F238E27FC236}">
                <a16:creationId xmlns:a16="http://schemas.microsoft.com/office/drawing/2014/main" id="{6654CFE4-4FDB-1F35-C520-5D67B567B3DA}"/>
              </a:ext>
            </a:extLst>
          </p:cNvPr>
          <p:cNvSpPr/>
          <p:nvPr/>
        </p:nvSpPr>
        <p:spPr>
          <a:xfrm>
            <a:off x="10762387" y="138777"/>
            <a:ext cx="198444" cy="294410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26" name="Arrow: Chevron 25">
            <a:extLst>
              <a:ext uri="{FF2B5EF4-FFF2-40B4-BE49-F238E27FC236}">
                <a16:creationId xmlns:a16="http://schemas.microsoft.com/office/drawing/2014/main" id="{E344539C-4067-8FD7-16FD-A90FD0F241A9}"/>
              </a:ext>
            </a:extLst>
          </p:cNvPr>
          <p:cNvSpPr/>
          <p:nvPr/>
        </p:nvSpPr>
        <p:spPr>
          <a:xfrm>
            <a:off x="11116123" y="138777"/>
            <a:ext cx="198444" cy="294410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27" name="Arrow: Chevron 26">
            <a:extLst>
              <a:ext uri="{FF2B5EF4-FFF2-40B4-BE49-F238E27FC236}">
                <a16:creationId xmlns:a16="http://schemas.microsoft.com/office/drawing/2014/main" id="{0E87143A-DA3F-83C5-BB2B-C17524349BC3}"/>
              </a:ext>
            </a:extLst>
          </p:cNvPr>
          <p:cNvSpPr/>
          <p:nvPr/>
        </p:nvSpPr>
        <p:spPr>
          <a:xfrm>
            <a:off x="11469859" y="138777"/>
            <a:ext cx="198444" cy="294410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8" name="Arrow: Chevron 27">
            <a:extLst>
              <a:ext uri="{FF2B5EF4-FFF2-40B4-BE49-F238E27FC236}">
                <a16:creationId xmlns:a16="http://schemas.microsoft.com/office/drawing/2014/main" id="{0CF7239B-36E8-B7D5-5BE4-32D3639C6683}"/>
              </a:ext>
            </a:extLst>
          </p:cNvPr>
          <p:cNvSpPr/>
          <p:nvPr/>
        </p:nvSpPr>
        <p:spPr>
          <a:xfrm>
            <a:off x="11823595" y="138777"/>
            <a:ext cx="198444" cy="294410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824540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59FF59-68DF-408D-ABFD-860D1184DB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Det korrekte svar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43D6DB7-7389-711D-C639-E308A40D1E2E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1792404" y="2691592"/>
            <a:ext cx="8607191" cy="234404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7DA221F-E355-2D64-104A-5146B0DE217C}"/>
              </a:ext>
            </a:extLst>
          </p:cNvPr>
          <p:cNvSpPr txBox="1"/>
          <p:nvPr/>
        </p:nvSpPr>
        <p:spPr>
          <a:xfrm>
            <a:off x="1516045" y="1917305"/>
            <a:ext cx="14399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72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Calibri" panose="020F0502020204030204" pitchFamily="34" charset="0"/>
              </a:rPr>
              <a:t>D</a:t>
            </a:r>
            <a:endParaRPr lang="da-DK" sz="1050" b="1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Calibri" panose="020F0502020204030204" pitchFamily="34" charset="0"/>
            </a:endParaRPr>
          </a:p>
        </p:txBody>
      </p:sp>
      <p:sp>
        <p:nvSpPr>
          <p:cNvPr id="6" name="Pladsholder til tekst 8">
            <a:extLst>
              <a:ext uri="{FF2B5EF4-FFF2-40B4-BE49-F238E27FC236}">
                <a16:creationId xmlns:a16="http://schemas.microsoft.com/office/drawing/2014/main" id="{8B7CA030-DAFE-EB2D-08AE-0ACE18FEBEB0}"/>
              </a:ext>
            </a:extLst>
          </p:cNvPr>
          <p:cNvSpPr txBox="1">
            <a:spLocks/>
          </p:cNvSpPr>
          <p:nvPr/>
        </p:nvSpPr>
        <p:spPr>
          <a:xfrm>
            <a:off x="1735380" y="3263451"/>
            <a:ext cx="8718839" cy="120032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216000" tIns="158400" rIns="216000" bIns="108000" rtlCol="0" anchor="t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da-DK" sz="240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Jeg </a:t>
            </a:r>
            <a:r>
              <a:rPr lang="da-DK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melder hændelsen som et sikkerhedsbrud, da jeg </a:t>
            </a:r>
            <a:r>
              <a:rPr lang="da-DK" sz="240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har fået </a:t>
            </a:r>
            <a:r>
              <a:rPr lang="da-DK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uberettiget </a:t>
            </a:r>
            <a:r>
              <a:rPr lang="da-DK" sz="240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adgang til </a:t>
            </a:r>
            <a:r>
              <a:rPr lang="da-DK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følsomme </a:t>
            </a:r>
            <a:r>
              <a:rPr lang="da-DK" sz="240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personoplysninger</a:t>
            </a:r>
            <a:r>
              <a:rPr lang="da-DK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om en kollega</a:t>
            </a:r>
            <a:r>
              <a:rPr lang="da-DK" sz="240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.</a:t>
            </a:r>
            <a:endParaRPr lang="da-DK" sz="240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  <a:cs typeface="Arial"/>
            </a:endParaRPr>
          </a:p>
          <a:p>
            <a:pPr algn="ctr"/>
            <a:endParaRPr lang="da-DK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5074094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59FF59-68DF-408D-ABFD-860D1184DB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Quizzens indhold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98E332A-6087-44D7-8DD1-5F7B299E98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216000" tIns="158400" rIns="216000" bIns="108000" numCol="1" rtlCol="0" anchor="t">
            <a:normAutofit/>
          </a:bodyPr>
          <a:lstStyle/>
          <a:p>
            <a:r>
              <a:rPr lang="da-DK" sz="2800" dirty="0"/>
              <a:t>Denne quiz består af både spørgsmål og situationer/cases.</a:t>
            </a:r>
          </a:p>
          <a:p>
            <a:r>
              <a:rPr lang="da-DK" sz="2800" dirty="0"/>
              <a:t>Spørgsmålene tager udgangspunkt i generel viden om sikkerhedsbrud.</a:t>
            </a:r>
          </a:p>
          <a:p>
            <a:r>
              <a:rPr lang="da-DK" sz="2800" dirty="0"/>
              <a:t>I situationerne bliver du givet nogle informationer, hvorefter du skal vælge, hvordan du vil handle.</a:t>
            </a:r>
            <a:endParaRPr lang="da-DK" sz="28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7749640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 descr="Gratis lagerfoto af arbejde, arbejdsområde, bærbar computer">
            <a:extLst>
              <a:ext uri="{FF2B5EF4-FFF2-40B4-BE49-F238E27FC236}">
                <a16:creationId xmlns:a16="http://schemas.microsoft.com/office/drawing/2014/main" id="{E949E466-8A6F-E00F-5074-423DBAA36EA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70" t="25705" r="13829" b="2119"/>
          <a:stretch/>
        </p:blipFill>
        <p:spPr bwMode="auto">
          <a:xfrm>
            <a:off x="386140" y="913642"/>
            <a:ext cx="5621319" cy="3506400"/>
          </a:xfrm>
          <a:prstGeom prst="rect">
            <a:avLst/>
          </a:prstGeom>
          <a:ln w="127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itel 6">
            <a:extLst>
              <a:ext uri="{FF2B5EF4-FFF2-40B4-BE49-F238E27FC236}">
                <a16:creationId xmlns:a16="http://schemas.microsoft.com/office/drawing/2014/main" id="{F54A3E4E-504F-43E1-A0A8-8E8ED29AF9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0287" y="612641"/>
            <a:ext cx="3600000" cy="1141200"/>
          </a:xfrm>
        </p:spPr>
        <p:txBody>
          <a:bodyPr/>
          <a:lstStyle/>
          <a:p>
            <a:r>
              <a:rPr lang="da-DK" dirty="0"/>
              <a:t>Spørgsmål 1</a:t>
            </a:r>
          </a:p>
        </p:txBody>
      </p:sp>
      <p:sp>
        <p:nvSpPr>
          <p:cNvPr id="9" name="Pladsholder til tekst 8">
            <a:extLst>
              <a:ext uri="{FF2B5EF4-FFF2-40B4-BE49-F238E27FC236}">
                <a16:creationId xmlns:a16="http://schemas.microsoft.com/office/drawing/2014/main" id="{99B14EB4-2486-44A3-890F-539128299D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80286" y="1753841"/>
            <a:ext cx="4450327" cy="2854800"/>
          </a:xfrm>
          <a:noFill/>
        </p:spPr>
        <p:txBody>
          <a:bodyPr/>
          <a:lstStyle/>
          <a:p>
            <a:r>
              <a:rPr lang="da-DK" dirty="0">
                <a:solidFill>
                  <a:schemeClr val="bg2">
                    <a:lumMod val="10000"/>
                  </a:schemeClr>
                </a:solidFill>
              </a:rPr>
              <a:t>Ved du, hvad et sikkerhedsbrud er?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DC04D7D-4250-5A76-A7AF-FAF40040BF52}"/>
              </a:ext>
            </a:extLst>
          </p:cNvPr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6739822" y="1502884"/>
            <a:ext cx="4165833" cy="82998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E2B6CC1-802E-F637-0C9D-789F86C0CD3B}"/>
              </a:ext>
            </a:extLst>
          </p:cNvPr>
          <p:cNvSpPr txBox="1"/>
          <p:nvPr/>
        </p:nvSpPr>
        <p:spPr>
          <a:xfrm>
            <a:off x="6531808" y="1148939"/>
            <a:ext cx="696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Calibri" panose="020F0502020204030204" pitchFamily="34" charset="0"/>
              </a:rPr>
              <a:t>A</a:t>
            </a:r>
            <a:endParaRPr lang="da-DK" sz="1050" b="1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Calibri" panose="020F0502020204030204" pitchFamily="34" charset="0"/>
            </a:endParaRPr>
          </a:p>
        </p:txBody>
      </p:sp>
      <p:sp>
        <p:nvSpPr>
          <p:cNvPr id="6" name="Pladsholder til tekst 8">
            <a:extLst>
              <a:ext uri="{FF2B5EF4-FFF2-40B4-BE49-F238E27FC236}">
                <a16:creationId xmlns:a16="http://schemas.microsoft.com/office/drawing/2014/main" id="{D1850DF2-DC53-F4E7-D2E1-2726F70F0463}"/>
              </a:ext>
            </a:extLst>
          </p:cNvPr>
          <p:cNvSpPr txBox="1">
            <a:spLocks/>
          </p:cNvSpPr>
          <p:nvPr/>
        </p:nvSpPr>
        <p:spPr>
          <a:xfrm>
            <a:off x="6739821" y="1549753"/>
            <a:ext cx="4219870" cy="73624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216000" tIns="158400" rIns="216000" bIns="10800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da-DK" sz="1400" b="1" i="0" dirty="0">
                <a:solidFill>
                  <a:schemeClr val="bg1"/>
                </a:solidFill>
                <a:effectLst/>
              </a:rPr>
              <a:t>En udveksling af personoplysninger mellem kommunen og andre myndigheder. </a:t>
            </a:r>
            <a:endParaRPr lang="da-DK" sz="1600" b="1" dirty="0">
              <a:solidFill>
                <a:schemeClr val="bg1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FB5776C-EF54-BCC7-01D2-78682CC5BC33}"/>
              </a:ext>
            </a:extLst>
          </p:cNvPr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6739822" y="2619973"/>
            <a:ext cx="4165833" cy="82998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6869F605-D68E-2EC7-A94A-8055FECC7935}"/>
              </a:ext>
            </a:extLst>
          </p:cNvPr>
          <p:cNvSpPr txBox="1"/>
          <p:nvPr/>
        </p:nvSpPr>
        <p:spPr>
          <a:xfrm>
            <a:off x="6531808" y="2266028"/>
            <a:ext cx="696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Calibri" panose="020F0502020204030204" pitchFamily="34" charset="0"/>
              </a:rPr>
              <a:t>B</a:t>
            </a:r>
            <a:endParaRPr lang="da-DK" sz="1050" b="1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Calibri" panose="020F0502020204030204" pitchFamily="34" charset="0"/>
            </a:endParaRPr>
          </a:p>
        </p:txBody>
      </p:sp>
      <p:sp>
        <p:nvSpPr>
          <p:cNvPr id="12" name="Pladsholder til tekst 8">
            <a:extLst>
              <a:ext uri="{FF2B5EF4-FFF2-40B4-BE49-F238E27FC236}">
                <a16:creationId xmlns:a16="http://schemas.microsoft.com/office/drawing/2014/main" id="{6FF68BC4-1D23-6634-EA4E-7E8855BFA95E}"/>
              </a:ext>
            </a:extLst>
          </p:cNvPr>
          <p:cNvSpPr txBox="1">
            <a:spLocks/>
          </p:cNvSpPr>
          <p:nvPr/>
        </p:nvSpPr>
        <p:spPr>
          <a:xfrm>
            <a:off x="6739821" y="2666842"/>
            <a:ext cx="4219870" cy="73624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216000" tIns="158400" rIns="216000" bIns="108000" rtlCol="0">
            <a:normAutofit fontScale="775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da-DK" sz="1800" b="1" i="0" dirty="0">
                <a:solidFill>
                  <a:schemeClr val="bg1"/>
                </a:solidFill>
                <a:effectLst/>
              </a:rPr>
              <a:t>En hændelse, hvor personoplysninger uden tilladelse deles med uvedkommende, ændres eller helt går tabt. </a:t>
            </a:r>
            <a:endParaRPr lang="da-DK" sz="1600" b="1" dirty="0">
              <a:solidFill>
                <a:schemeClr val="bg1"/>
              </a:solidFill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299EFE45-D8D2-3F57-F507-816A5E11D2FE}"/>
              </a:ext>
            </a:extLst>
          </p:cNvPr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6739822" y="3737062"/>
            <a:ext cx="4165833" cy="82998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D6EEC7E3-C528-5B9C-E21D-09B7EAE59D30}"/>
              </a:ext>
            </a:extLst>
          </p:cNvPr>
          <p:cNvSpPr txBox="1"/>
          <p:nvPr/>
        </p:nvSpPr>
        <p:spPr>
          <a:xfrm>
            <a:off x="6531808" y="3383117"/>
            <a:ext cx="696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Calibri" panose="020F0502020204030204" pitchFamily="34" charset="0"/>
              </a:rPr>
              <a:t>C</a:t>
            </a:r>
            <a:endParaRPr lang="da-DK" sz="1050" b="1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Calibri" panose="020F0502020204030204" pitchFamily="34" charset="0"/>
            </a:endParaRPr>
          </a:p>
        </p:txBody>
      </p:sp>
      <p:sp>
        <p:nvSpPr>
          <p:cNvPr id="20" name="Pladsholder til tekst 8">
            <a:extLst>
              <a:ext uri="{FF2B5EF4-FFF2-40B4-BE49-F238E27FC236}">
                <a16:creationId xmlns:a16="http://schemas.microsoft.com/office/drawing/2014/main" id="{C1979CAD-8DA6-7C1D-716C-B02B0C297C72}"/>
              </a:ext>
            </a:extLst>
          </p:cNvPr>
          <p:cNvSpPr txBox="1">
            <a:spLocks/>
          </p:cNvSpPr>
          <p:nvPr/>
        </p:nvSpPr>
        <p:spPr>
          <a:xfrm>
            <a:off x="6739821" y="3783931"/>
            <a:ext cx="4219870" cy="73624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216000" tIns="158400" rIns="216000" bIns="10800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da-DK" sz="1400" b="1" i="0" dirty="0">
                <a:solidFill>
                  <a:schemeClr val="bg1"/>
                </a:solidFill>
                <a:effectLst/>
              </a:rPr>
              <a:t>Et brud på den fysiske sikkerhed på byggepladser rundt omkring i kommunen. </a:t>
            </a:r>
            <a:endParaRPr lang="da-DK" sz="1200" b="1" dirty="0">
              <a:solidFill>
                <a:schemeClr val="bg1"/>
              </a:solidFill>
            </a:endParaRP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C782708A-62E9-6068-B25C-ED31B5C510E8}"/>
              </a:ext>
            </a:extLst>
          </p:cNvPr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6739822" y="4854151"/>
            <a:ext cx="4165833" cy="82998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4B306800-02C5-8766-FC8E-F40C216AA00E}"/>
              </a:ext>
            </a:extLst>
          </p:cNvPr>
          <p:cNvSpPr txBox="1"/>
          <p:nvPr/>
        </p:nvSpPr>
        <p:spPr>
          <a:xfrm>
            <a:off x="6531808" y="4500206"/>
            <a:ext cx="696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Calibri" panose="020F0502020204030204" pitchFamily="34" charset="0"/>
              </a:rPr>
              <a:t>D</a:t>
            </a:r>
            <a:endParaRPr lang="da-DK" sz="1050" b="1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Calibri" panose="020F0502020204030204" pitchFamily="34" charset="0"/>
            </a:endParaRPr>
          </a:p>
        </p:txBody>
      </p:sp>
      <p:sp>
        <p:nvSpPr>
          <p:cNvPr id="23" name="Pladsholder til tekst 8">
            <a:extLst>
              <a:ext uri="{FF2B5EF4-FFF2-40B4-BE49-F238E27FC236}">
                <a16:creationId xmlns:a16="http://schemas.microsoft.com/office/drawing/2014/main" id="{EED115C5-62EE-18B7-E6CE-3B46493C6706}"/>
              </a:ext>
            </a:extLst>
          </p:cNvPr>
          <p:cNvSpPr txBox="1">
            <a:spLocks/>
          </p:cNvSpPr>
          <p:nvPr/>
        </p:nvSpPr>
        <p:spPr>
          <a:xfrm>
            <a:off x="6739821" y="4901020"/>
            <a:ext cx="4219870" cy="73624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216000" tIns="158400" rIns="216000" bIns="10800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da-DK" sz="1400" b="1" i="0" dirty="0">
                <a:solidFill>
                  <a:schemeClr val="bg1"/>
                </a:solidFill>
                <a:effectLst/>
              </a:rPr>
              <a:t>En hændelse, hvor du eller en af dine kollegaer har glemt jeres passwords. </a:t>
            </a:r>
            <a:endParaRPr lang="da-DK" sz="1200" b="1" dirty="0">
              <a:solidFill>
                <a:schemeClr val="bg1"/>
              </a:solidFill>
            </a:endParaRPr>
          </a:p>
        </p:txBody>
      </p:sp>
      <p:sp>
        <p:nvSpPr>
          <p:cNvPr id="25" name="Arrow: Chevron 24">
            <a:extLst>
              <a:ext uri="{FF2B5EF4-FFF2-40B4-BE49-F238E27FC236}">
                <a16:creationId xmlns:a16="http://schemas.microsoft.com/office/drawing/2014/main" id="{83D9F079-C0E5-2A64-9D34-7688A8DAE056}"/>
              </a:ext>
            </a:extLst>
          </p:cNvPr>
          <p:cNvSpPr/>
          <p:nvPr/>
        </p:nvSpPr>
        <p:spPr>
          <a:xfrm>
            <a:off x="7977239" y="138777"/>
            <a:ext cx="198444" cy="294410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6" name="Arrow: Chevron 25">
            <a:extLst>
              <a:ext uri="{FF2B5EF4-FFF2-40B4-BE49-F238E27FC236}">
                <a16:creationId xmlns:a16="http://schemas.microsoft.com/office/drawing/2014/main" id="{06FD63C9-F7C4-ABF5-08B4-59A67BF1134A}"/>
              </a:ext>
            </a:extLst>
          </p:cNvPr>
          <p:cNvSpPr/>
          <p:nvPr/>
        </p:nvSpPr>
        <p:spPr>
          <a:xfrm>
            <a:off x="8330975" y="138777"/>
            <a:ext cx="198444" cy="294410"/>
          </a:xfrm>
          <a:prstGeom prst="chevr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27" name="Arrow: Chevron 26">
            <a:extLst>
              <a:ext uri="{FF2B5EF4-FFF2-40B4-BE49-F238E27FC236}">
                <a16:creationId xmlns:a16="http://schemas.microsoft.com/office/drawing/2014/main" id="{575E5078-DF12-C2B2-BE6A-18A25C323839}"/>
              </a:ext>
            </a:extLst>
          </p:cNvPr>
          <p:cNvSpPr/>
          <p:nvPr/>
        </p:nvSpPr>
        <p:spPr>
          <a:xfrm>
            <a:off x="8684711" y="138777"/>
            <a:ext cx="198444" cy="294410"/>
          </a:xfrm>
          <a:prstGeom prst="chevr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28" name="Arrow: Chevron 27">
            <a:extLst>
              <a:ext uri="{FF2B5EF4-FFF2-40B4-BE49-F238E27FC236}">
                <a16:creationId xmlns:a16="http://schemas.microsoft.com/office/drawing/2014/main" id="{0792022D-39CB-DB94-8D04-1D4388E43DE1}"/>
              </a:ext>
            </a:extLst>
          </p:cNvPr>
          <p:cNvSpPr/>
          <p:nvPr/>
        </p:nvSpPr>
        <p:spPr>
          <a:xfrm>
            <a:off x="9038447" y="138777"/>
            <a:ext cx="198444" cy="294410"/>
          </a:xfrm>
          <a:prstGeom prst="chevr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29" name="Arrow: Chevron 28">
            <a:extLst>
              <a:ext uri="{FF2B5EF4-FFF2-40B4-BE49-F238E27FC236}">
                <a16:creationId xmlns:a16="http://schemas.microsoft.com/office/drawing/2014/main" id="{1548B130-303E-01D8-84C1-A72FF6C3DC2E}"/>
              </a:ext>
            </a:extLst>
          </p:cNvPr>
          <p:cNvSpPr/>
          <p:nvPr/>
        </p:nvSpPr>
        <p:spPr>
          <a:xfrm>
            <a:off x="9392183" y="138777"/>
            <a:ext cx="198444" cy="294410"/>
          </a:xfrm>
          <a:prstGeom prst="chevr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30" name="Arrow: Chevron 29">
            <a:extLst>
              <a:ext uri="{FF2B5EF4-FFF2-40B4-BE49-F238E27FC236}">
                <a16:creationId xmlns:a16="http://schemas.microsoft.com/office/drawing/2014/main" id="{E4C0FD6C-01C7-6ABE-6BCC-057F47A49CF2}"/>
              </a:ext>
            </a:extLst>
          </p:cNvPr>
          <p:cNvSpPr/>
          <p:nvPr/>
        </p:nvSpPr>
        <p:spPr>
          <a:xfrm>
            <a:off x="9745919" y="138777"/>
            <a:ext cx="198444" cy="294410"/>
          </a:xfrm>
          <a:prstGeom prst="chevr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31" name="Arrow: Chevron 30">
            <a:extLst>
              <a:ext uri="{FF2B5EF4-FFF2-40B4-BE49-F238E27FC236}">
                <a16:creationId xmlns:a16="http://schemas.microsoft.com/office/drawing/2014/main" id="{4D7E2BF1-9BBA-E631-2D93-B135FA5E2FBF}"/>
              </a:ext>
            </a:extLst>
          </p:cNvPr>
          <p:cNvSpPr/>
          <p:nvPr/>
        </p:nvSpPr>
        <p:spPr>
          <a:xfrm>
            <a:off x="10099655" y="138777"/>
            <a:ext cx="198444" cy="294410"/>
          </a:xfrm>
          <a:prstGeom prst="chevr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32" name="Arrow: Chevron 31">
            <a:extLst>
              <a:ext uri="{FF2B5EF4-FFF2-40B4-BE49-F238E27FC236}">
                <a16:creationId xmlns:a16="http://schemas.microsoft.com/office/drawing/2014/main" id="{A2A18A47-8651-F833-B8FF-F67C57E57117}"/>
              </a:ext>
            </a:extLst>
          </p:cNvPr>
          <p:cNvSpPr/>
          <p:nvPr/>
        </p:nvSpPr>
        <p:spPr>
          <a:xfrm>
            <a:off x="10453391" y="138777"/>
            <a:ext cx="198444" cy="294410"/>
          </a:xfrm>
          <a:prstGeom prst="chevr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33" name="Arrow: Chevron 32">
            <a:extLst>
              <a:ext uri="{FF2B5EF4-FFF2-40B4-BE49-F238E27FC236}">
                <a16:creationId xmlns:a16="http://schemas.microsoft.com/office/drawing/2014/main" id="{8B060187-8608-B9D3-E351-75BB721202E9}"/>
              </a:ext>
            </a:extLst>
          </p:cNvPr>
          <p:cNvSpPr/>
          <p:nvPr/>
        </p:nvSpPr>
        <p:spPr>
          <a:xfrm>
            <a:off x="10762387" y="138777"/>
            <a:ext cx="198444" cy="294410"/>
          </a:xfrm>
          <a:prstGeom prst="chevr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34" name="Arrow: Chevron 33">
            <a:extLst>
              <a:ext uri="{FF2B5EF4-FFF2-40B4-BE49-F238E27FC236}">
                <a16:creationId xmlns:a16="http://schemas.microsoft.com/office/drawing/2014/main" id="{8D4E7BEE-575C-7835-6268-3FB0638030AF}"/>
              </a:ext>
            </a:extLst>
          </p:cNvPr>
          <p:cNvSpPr/>
          <p:nvPr/>
        </p:nvSpPr>
        <p:spPr>
          <a:xfrm>
            <a:off x="11116123" y="138777"/>
            <a:ext cx="198444" cy="294410"/>
          </a:xfrm>
          <a:prstGeom prst="chevr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35" name="Arrow: Chevron 34">
            <a:extLst>
              <a:ext uri="{FF2B5EF4-FFF2-40B4-BE49-F238E27FC236}">
                <a16:creationId xmlns:a16="http://schemas.microsoft.com/office/drawing/2014/main" id="{395A1FB1-6A28-9106-6725-C2D8F8E2BC31}"/>
              </a:ext>
            </a:extLst>
          </p:cNvPr>
          <p:cNvSpPr/>
          <p:nvPr/>
        </p:nvSpPr>
        <p:spPr>
          <a:xfrm>
            <a:off x="11469859" y="138777"/>
            <a:ext cx="198444" cy="294410"/>
          </a:xfrm>
          <a:prstGeom prst="chevr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36" name="Arrow: Chevron 35">
            <a:extLst>
              <a:ext uri="{FF2B5EF4-FFF2-40B4-BE49-F238E27FC236}">
                <a16:creationId xmlns:a16="http://schemas.microsoft.com/office/drawing/2014/main" id="{2390C1F6-1557-59CC-AFDE-359157667EE0}"/>
              </a:ext>
            </a:extLst>
          </p:cNvPr>
          <p:cNvSpPr/>
          <p:nvPr/>
        </p:nvSpPr>
        <p:spPr>
          <a:xfrm>
            <a:off x="11823595" y="138777"/>
            <a:ext cx="198444" cy="294410"/>
          </a:xfrm>
          <a:prstGeom prst="chevr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405775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59FF59-68DF-408D-ABFD-860D1184DB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Det korrekte svar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43D6DB7-7389-711D-C639-E308A40D1E2E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1792404" y="2691592"/>
            <a:ext cx="8607191" cy="234404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7DA221F-E355-2D64-104A-5146B0DE217C}"/>
              </a:ext>
            </a:extLst>
          </p:cNvPr>
          <p:cNvSpPr txBox="1"/>
          <p:nvPr/>
        </p:nvSpPr>
        <p:spPr>
          <a:xfrm>
            <a:off x="1516045" y="1917305"/>
            <a:ext cx="14399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72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Calibri" panose="020F0502020204030204" pitchFamily="34" charset="0"/>
              </a:rPr>
              <a:t>B</a:t>
            </a:r>
            <a:endParaRPr lang="da-DK" sz="1050" b="1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Calibri" panose="020F0502020204030204" pitchFamily="34" charset="0"/>
            </a:endParaRPr>
          </a:p>
        </p:txBody>
      </p:sp>
      <p:sp>
        <p:nvSpPr>
          <p:cNvPr id="6" name="Pladsholder til tekst 8">
            <a:extLst>
              <a:ext uri="{FF2B5EF4-FFF2-40B4-BE49-F238E27FC236}">
                <a16:creationId xmlns:a16="http://schemas.microsoft.com/office/drawing/2014/main" id="{8B7CA030-DAFE-EB2D-08AE-0ACE18FEBEB0}"/>
              </a:ext>
            </a:extLst>
          </p:cNvPr>
          <p:cNvSpPr txBox="1">
            <a:spLocks/>
          </p:cNvSpPr>
          <p:nvPr/>
        </p:nvSpPr>
        <p:spPr>
          <a:xfrm>
            <a:off x="1736579" y="3460006"/>
            <a:ext cx="8718839" cy="120032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216000" tIns="158400" rIns="216000" bIns="10800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da-DK" sz="240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En hændelse, hvor personoplysninger uden tilladelse deles med uvedkommende, ændres eller helt går tabt. </a:t>
            </a:r>
            <a:endParaRPr lang="da-DK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7446795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Gratis lagerfoto af arbejde, arbejdsområde, bærbar computer">
            <a:extLst>
              <a:ext uri="{FF2B5EF4-FFF2-40B4-BE49-F238E27FC236}">
                <a16:creationId xmlns:a16="http://schemas.microsoft.com/office/drawing/2014/main" id="{D7A63F5E-6D7F-ED59-E66A-6097490281A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70" t="25705" r="13829" b="2119"/>
          <a:stretch/>
        </p:blipFill>
        <p:spPr bwMode="auto">
          <a:xfrm>
            <a:off x="577901" y="1044863"/>
            <a:ext cx="5621319" cy="3506400"/>
          </a:xfrm>
          <a:prstGeom prst="rect">
            <a:avLst/>
          </a:prstGeom>
          <a:ln w="127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itel 6">
            <a:extLst>
              <a:ext uri="{FF2B5EF4-FFF2-40B4-BE49-F238E27FC236}">
                <a16:creationId xmlns:a16="http://schemas.microsoft.com/office/drawing/2014/main" id="{F54A3E4E-504F-43E1-A0A8-8E8ED29AF9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1598" y="715625"/>
            <a:ext cx="3600000" cy="1141200"/>
          </a:xfrm>
        </p:spPr>
        <p:txBody>
          <a:bodyPr/>
          <a:lstStyle/>
          <a:p>
            <a:r>
              <a:rPr lang="da-DK" dirty="0"/>
              <a:t>Spørgsmål 2</a:t>
            </a:r>
          </a:p>
        </p:txBody>
      </p:sp>
      <p:sp>
        <p:nvSpPr>
          <p:cNvPr id="9" name="Pladsholder til tekst 8">
            <a:extLst>
              <a:ext uri="{FF2B5EF4-FFF2-40B4-BE49-F238E27FC236}">
                <a16:creationId xmlns:a16="http://schemas.microsoft.com/office/drawing/2014/main" id="{99B14EB4-2486-44A3-890F-539128299D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31597" y="1856825"/>
            <a:ext cx="5448618" cy="2854800"/>
          </a:xfrm>
          <a:noFill/>
        </p:spPr>
        <p:txBody>
          <a:bodyPr/>
          <a:lstStyle/>
          <a:p>
            <a:r>
              <a:rPr lang="da-DK" dirty="0">
                <a:solidFill>
                  <a:schemeClr val="bg2">
                    <a:lumMod val="10000"/>
                  </a:schemeClr>
                </a:solidFill>
              </a:rPr>
              <a:t>Har du som medarbejder i Jammerbugt Kommune et ansvar, hvis du er involveret i et sikkerhedsbrud?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DC04D7D-4250-5A76-A7AF-FAF40040BF52}"/>
              </a:ext>
            </a:extLst>
          </p:cNvPr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6739822" y="1502884"/>
            <a:ext cx="4165833" cy="82998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E2B6CC1-802E-F637-0C9D-789F86C0CD3B}"/>
              </a:ext>
            </a:extLst>
          </p:cNvPr>
          <p:cNvSpPr txBox="1"/>
          <p:nvPr/>
        </p:nvSpPr>
        <p:spPr>
          <a:xfrm>
            <a:off x="6531808" y="1148939"/>
            <a:ext cx="696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Calibri" panose="020F0502020204030204" pitchFamily="34" charset="0"/>
              </a:rPr>
              <a:t>A</a:t>
            </a:r>
            <a:endParaRPr lang="da-DK" sz="1050" b="1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Calibri" panose="020F0502020204030204" pitchFamily="34" charset="0"/>
            </a:endParaRPr>
          </a:p>
        </p:txBody>
      </p:sp>
      <p:sp>
        <p:nvSpPr>
          <p:cNvPr id="6" name="Pladsholder til tekst 8">
            <a:extLst>
              <a:ext uri="{FF2B5EF4-FFF2-40B4-BE49-F238E27FC236}">
                <a16:creationId xmlns:a16="http://schemas.microsoft.com/office/drawing/2014/main" id="{D1850DF2-DC53-F4E7-D2E1-2726F70F0463}"/>
              </a:ext>
            </a:extLst>
          </p:cNvPr>
          <p:cNvSpPr txBox="1">
            <a:spLocks/>
          </p:cNvSpPr>
          <p:nvPr/>
        </p:nvSpPr>
        <p:spPr>
          <a:xfrm>
            <a:off x="6653831" y="1652613"/>
            <a:ext cx="4219870" cy="73624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216000" tIns="158400" rIns="216000" bIns="10800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da-DK" sz="1400" b="1" i="0" dirty="0">
                <a:solidFill>
                  <a:schemeClr val="bg1"/>
                </a:solidFill>
                <a:effectLst/>
              </a:rPr>
              <a:t>Ja, bestemt!</a:t>
            </a:r>
            <a:endParaRPr lang="da-DK" sz="1600" b="1" dirty="0">
              <a:solidFill>
                <a:schemeClr val="bg1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FB5776C-EF54-BCC7-01D2-78682CC5BC33}"/>
              </a:ext>
            </a:extLst>
          </p:cNvPr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6739822" y="2619973"/>
            <a:ext cx="4165833" cy="82998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6869F605-D68E-2EC7-A94A-8055FECC7935}"/>
              </a:ext>
            </a:extLst>
          </p:cNvPr>
          <p:cNvSpPr txBox="1"/>
          <p:nvPr/>
        </p:nvSpPr>
        <p:spPr>
          <a:xfrm>
            <a:off x="6531808" y="2266028"/>
            <a:ext cx="696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Calibri" panose="020F0502020204030204" pitchFamily="34" charset="0"/>
              </a:rPr>
              <a:t>B</a:t>
            </a:r>
            <a:endParaRPr lang="da-DK" sz="1050" b="1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Calibri" panose="020F0502020204030204" pitchFamily="34" charset="0"/>
            </a:endParaRPr>
          </a:p>
        </p:txBody>
      </p:sp>
      <p:sp>
        <p:nvSpPr>
          <p:cNvPr id="12" name="Pladsholder til tekst 8">
            <a:extLst>
              <a:ext uri="{FF2B5EF4-FFF2-40B4-BE49-F238E27FC236}">
                <a16:creationId xmlns:a16="http://schemas.microsoft.com/office/drawing/2014/main" id="{6FF68BC4-1D23-6634-EA4E-7E8855BFA95E}"/>
              </a:ext>
            </a:extLst>
          </p:cNvPr>
          <p:cNvSpPr txBox="1">
            <a:spLocks/>
          </p:cNvSpPr>
          <p:nvPr/>
        </p:nvSpPr>
        <p:spPr>
          <a:xfrm>
            <a:off x="6712803" y="2798063"/>
            <a:ext cx="4219870" cy="73624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216000" tIns="158400" rIns="216000" bIns="10800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da-DK" sz="1400" b="1" dirty="0">
                <a:solidFill>
                  <a:schemeClr val="bg1"/>
                </a:solidFill>
              </a:rPr>
              <a:t>Nej, det er ikke mit ansvar.</a:t>
            </a:r>
          </a:p>
        </p:txBody>
      </p:sp>
      <p:sp>
        <p:nvSpPr>
          <p:cNvPr id="3" name="Arrow: Chevron 2">
            <a:extLst>
              <a:ext uri="{FF2B5EF4-FFF2-40B4-BE49-F238E27FC236}">
                <a16:creationId xmlns:a16="http://schemas.microsoft.com/office/drawing/2014/main" id="{2FC4E698-FF95-EFCD-24D1-29DD438AC755}"/>
              </a:ext>
            </a:extLst>
          </p:cNvPr>
          <p:cNvSpPr/>
          <p:nvPr/>
        </p:nvSpPr>
        <p:spPr>
          <a:xfrm>
            <a:off x="7977239" y="138777"/>
            <a:ext cx="198444" cy="294410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8" name="Arrow: Chevron 7">
            <a:extLst>
              <a:ext uri="{FF2B5EF4-FFF2-40B4-BE49-F238E27FC236}">
                <a16:creationId xmlns:a16="http://schemas.microsoft.com/office/drawing/2014/main" id="{0A7B9D43-0422-98A7-41E1-C5E9D4E0D761}"/>
              </a:ext>
            </a:extLst>
          </p:cNvPr>
          <p:cNvSpPr/>
          <p:nvPr/>
        </p:nvSpPr>
        <p:spPr>
          <a:xfrm>
            <a:off x="8330975" y="138777"/>
            <a:ext cx="198444" cy="294410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3" name="Arrow: Chevron 12">
            <a:extLst>
              <a:ext uri="{FF2B5EF4-FFF2-40B4-BE49-F238E27FC236}">
                <a16:creationId xmlns:a16="http://schemas.microsoft.com/office/drawing/2014/main" id="{ECF3583E-1A4C-C2E6-D298-53332A1328A7}"/>
              </a:ext>
            </a:extLst>
          </p:cNvPr>
          <p:cNvSpPr/>
          <p:nvPr/>
        </p:nvSpPr>
        <p:spPr>
          <a:xfrm>
            <a:off x="8684711" y="138777"/>
            <a:ext cx="198444" cy="294410"/>
          </a:xfrm>
          <a:prstGeom prst="chevr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14" name="Arrow: Chevron 13">
            <a:extLst>
              <a:ext uri="{FF2B5EF4-FFF2-40B4-BE49-F238E27FC236}">
                <a16:creationId xmlns:a16="http://schemas.microsoft.com/office/drawing/2014/main" id="{845CC773-436E-A0CF-21C3-27A44FC5D5BB}"/>
              </a:ext>
            </a:extLst>
          </p:cNvPr>
          <p:cNvSpPr/>
          <p:nvPr/>
        </p:nvSpPr>
        <p:spPr>
          <a:xfrm>
            <a:off x="9038447" y="138777"/>
            <a:ext cx="198444" cy="294410"/>
          </a:xfrm>
          <a:prstGeom prst="chevr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15" name="Arrow: Chevron 14">
            <a:extLst>
              <a:ext uri="{FF2B5EF4-FFF2-40B4-BE49-F238E27FC236}">
                <a16:creationId xmlns:a16="http://schemas.microsoft.com/office/drawing/2014/main" id="{FE3B3A02-3812-1ABA-2615-406B1B3F77A4}"/>
              </a:ext>
            </a:extLst>
          </p:cNvPr>
          <p:cNvSpPr/>
          <p:nvPr/>
        </p:nvSpPr>
        <p:spPr>
          <a:xfrm>
            <a:off x="9392183" y="138777"/>
            <a:ext cx="198444" cy="294410"/>
          </a:xfrm>
          <a:prstGeom prst="chevr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16" name="Arrow: Chevron 15">
            <a:extLst>
              <a:ext uri="{FF2B5EF4-FFF2-40B4-BE49-F238E27FC236}">
                <a16:creationId xmlns:a16="http://schemas.microsoft.com/office/drawing/2014/main" id="{704C5DF9-73B1-2DB3-FEE6-7397610A44D2}"/>
              </a:ext>
            </a:extLst>
          </p:cNvPr>
          <p:cNvSpPr/>
          <p:nvPr/>
        </p:nvSpPr>
        <p:spPr>
          <a:xfrm>
            <a:off x="9745919" y="138777"/>
            <a:ext cx="198444" cy="294410"/>
          </a:xfrm>
          <a:prstGeom prst="chevr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17" name="Arrow: Chevron 16">
            <a:extLst>
              <a:ext uri="{FF2B5EF4-FFF2-40B4-BE49-F238E27FC236}">
                <a16:creationId xmlns:a16="http://schemas.microsoft.com/office/drawing/2014/main" id="{475EE0CE-FD17-7437-EE81-4A28E7DA4578}"/>
              </a:ext>
            </a:extLst>
          </p:cNvPr>
          <p:cNvSpPr/>
          <p:nvPr/>
        </p:nvSpPr>
        <p:spPr>
          <a:xfrm>
            <a:off x="10099655" y="138777"/>
            <a:ext cx="198444" cy="294410"/>
          </a:xfrm>
          <a:prstGeom prst="chevr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24" name="Arrow: Chevron 23">
            <a:extLst>
              <a:ext uri="{FF2B5EF4-FFF2-40B4-BE49-F238E27FC236}">
                <a16:creationId xmlns:a16="http://schemas.microsoft.com/office/drawing/2014/main" id="{539E7348-961C-DD75-060A-4897009B8E0B}"/>
              </a:ext>
            </a:extLst>
          </p:cNvPr>
          <p:cNvSpPr/>
          <p:nvPr/>
        </p:nvSpPr>
        <p:spPr>
          <a:xfrm>
            <a:off x="10453391" y="138777"/>
            <a:ext cx="198444" cy="294410"/>
          </a:xfrm>
          <a:prstGeom prst="chevr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25" name="Arrow: Chevron 24">
            <a:extLst>
              <a:ext uri="{FF2B5EF4-FFF2-40B4-BE49-F238E27FC236}">
                <a16:creationId xmlns:a16="http://schemas.microsoft.com/office/drawing/2014/main" id="{B945DF23-4120-93A7-4A58-7FA788DADC42}"/>
              </a:ext>
            </a:extLst>
          </p:cNvPr>
          <p:cNvSpPr/>
          <p:nvPr/>
        </p:nvSpPr>
        <p:spPr>
          <a:xfrm>
            <a:off x="10762387" y="138777"/>
            <a:ext cx="198444" cy="294410"/>
          </a:xfrm>
          <a:prstGeom prst="chevr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26" name="Arrow: Chevron 25">
            <a:extLst>
              <a:ext uri="{FF2B5EF4-FFF2-40B4-BE49-F238E27FC236}">
                <a16:creationId xmlns:a16="http://schemas.microsoft.com/office/drawing/2014/main" id="{C2262D83-FD26-E309-4660-F4E124951691}"/>
              </a:ext>
            </a:extLst>
          </p:cNvPr>
          <p:cNvSpPr/>
          <p:nvPr/>
        </p:nvSpPr>
        <p:spPr>
          <a:xfrm>
            <a:off x="11116123" y="138777"/>
            <a:ext cx="198444" cy="294410"/>
          </a:xfrm>
          <a:prstGeom prst="chevr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27" name="Arrow: Chevron 26">
            <a:extLst>
              <a:ext uri="{FF2B5EF4-FFF2-40B4-BE49-F238E27FC236}">
                <a16:creationId xmlns:a16="http://schemas.microsoft.com/office/drawing/2014/main" id="{817892B3-6E64-3AEF-BB0B-1C6E8C52DF4C}"/>
              </a:ext>
            </a:extLst>
          </p:cNvPr>
          <p:cNvSpPr/>
          <p:nvPr/>
        </p:nvSpPr>
        <p:spPr>
          <a:xfrm>
            <a:off x="11469859" y="138777"/>
            <a:ext cx="198444" cy="294410"/>
          </a:xfrm>
          <a:prstGeom prst="chevr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28" name="Arrow: Chevron 27">
            <a:extLst>
              <a:ext uri="{FF2B5EF4-FFF2-40B4-BE49-F238E27FC236}">
                <a16:creationId xmlns:a16="http://schemas.microsoft.com/office/drawing/2014/main" id="{63991677-4DDA-660E-C7B2-FB3C8413078A}"/>
              </a:ext>
            </a:extLst>
          </p:cNvPr>
          <p:cNvSpPr/>
          <p:nvPr/>
        </p:nvSpPr>
        <p:spPr>
          <a:xfrm>
            <a:off x="11823595" y="138777"/>
            <a:ext cx="198444" cy="294410"/>
          </a:xfrm>
          <a:prstGeom prst="chevr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046367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59FF59-68DF-408D-ABFD-860D1184DB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Det korrekte svar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43D6DB7-7389-711D-C639-E308A40D1E2E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1792404" y="2691592"/>
            <a:ext cx="8607191" cy="234404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7DA221F-E355-2D64-104A-5146B0DE217C}"/>
              </a:ext>
            </a:extLst>
          </p:cNvPr>
          <p:cNvSpPr txBox="1"/>
          <p:nvPr/>
        </p:nvSpPr>
        <p:spPr>
          <a:xfrm>
            <a:off x="1516045" y="1917305"/>
            <a:ext cx="14399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72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Calibri" panose="020F0502020204030204" pitchFamily="34" charset="0"/>
              </a:rPr>
              <a:t>A</a:t>
            </a:r>
            <a:endParaRPr lang="da-DK" sz="1050" b="1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Calibri" panose="020F0502020204030204" pitchFamily="34" charset="0"/>
            </a:endParaRPr>
          </a:p>
        </p:txBody>
      </p:sp>
      <p:sp>
        <p:nvSpPr>
          <p:cNvPr id="6" name="Pladsholder til tekst 8">
            <a:extLst>
              <a:ext uri="{FF2B5EF4-FFF2-40B4-BE49-F238E27FC236}">
                <a16:creationId xmlns:a16="http://schemas.microsoft.com/office/drawing/2014/main" id="{8B7CA030-DAFE-EB2D-08AE-0ACE18FEBEB0}"/>
              </a:ext>
            </a:extLst>
          </p:cNvPr>
          <p:cNvSpPr txBox="1">
            <a:spLocks/>
          </p:cNvSpPr>
          <p:nvPr/>
        </p:nvSpPr>
        <p:spPr>
          <a:xfrm>
            <a:off x="1736579" y="3460006"/>
            <a:ext cx="8718839" cy="120032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216000" tIns="158400" rIns="216000" bIns="10800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da-DK" sz="240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Ja, bestemt!</a:t>
            </a:r>
            <a:endParaRPr lang="da-DK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135111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Gratis lagerfoto af arbejde, arbejdsområde, bærbar computer">
            <a:extLst>
              <a:ext uri="{FF2B5EF4-FFF2-40B4-BE49-F238E27FC236}">
                <a16:creationId xmlns:a16="http://schemas.microsoft.com/office/drawing/2014/main" id="{10F63EE6-6D06-671F-7156-8044A6D2058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70" t="25705" r="13829" b="2119"/>
          <a:stretch/>
        </p:blipFill>
        <p:spPr bwMode="auto">
          <a:xfrm>
            <a:off x="577901" y="1044863"/>
            <a:ext cx="5621319" cy="3506400"/>
          </a:xfrm>
          <a:prstGeom prst="rect">
            <a:avLst/>
          </a:prstGeom>
          <a:ln w="127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itel 6">
            <a:extLst>
              <a:ext uri="{FF2B5EF4-FFF2-40B4-BE49-F238E27FC236}">
                <a16:creationId xmlns:a16="http://schemas.microsoft.com/office/drawing/2014/main" id="{F54A3E4E-504F-43E1-A0A8-8E8ED29AF9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4130" y="715625"/>
            <a:ext cx="3600000" cy="1141200"/>
          </a:xfrm>
        </p:spPr>
        <p:txBody>
          <a:bodyPr/>
          <a:lstStyle/>
          <a:p>
            <a:r>
              <a:rPr lang="da-DK" dirty="0"/>
              <a:t>Spørgsmål 3</a:t>
            </a:r>
          </a:p>
        </p:txBody>
      </p:sp>
      <p:sp>
        <p:nvSpPr>
          <p:cNvPr id="9" name="Pladsholder til tekst 8">
            <a:extLst>
              <a:ext uri="{FF2B5EF4-FFF2-40B4-BE49-F238E27FC236}">
                <a16:creationId xmlns:a16="http://schemas.microsoft.com/office/drawing/2014/main" id="{99B14EB4-2486-44A3-890F-539128299D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74129" y="1856825"/>
            <a:ext cx="4450327" cy="2854800"/>
          </a:xfrm>
          <a:noFill/>
        </p:spPr>
        <p:txBody>
          <a:bodyPr/>
          <a:lstStyle/>
          <a:p>
            <a:r>
              <a:rPr lang="da-DK" dirty="0">
                <a:solidFill>
                  <a:schemeClr val="bg2">
                    <a:lumMod val="10000"/>
                  </a:schemeClr>
                </a:solidFill>
              </a:rPr>
              <a:t>Kan du som medarbejder, hvis du har været involveret i et sikkerhedsbrud med en borger, selv blive bedt om at orientere borgeren om bruddet?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DC04D7D-4250-5A76-A7AF-FAF40040BF52}"/>
              </a:ext>
            </a:extLst>
          </p:cNvPr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6739822" y="1502884"/>
            <a:ext cx="4165833" cy="82998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E2B6CC1-802E-F637-0C9D-789F86C0CD3B}"/>
              </a:ext>
            </a:extLst>
          </p:cNvPr>
          <p:cNvSpPr txBox="1"/>
          <p:nvPr/>
        </p:nvSpPr>
        <p:spPr>
          <a:xfrm>
            <a:off x="6531808" y="1148939"/>
            <a:ext cx="696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Calibri" panose="020F0502020204030204" pitchFamily="34" charset="0"/>
              </a:rPr>
              <a:t>A</a:t>
            </a:r>
            <a:endParaRPr lang="da-DK" sz="1050" b="1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Calibri" panose="020F0502020204030204" pitchFamily="34" charset="0"/>
            </a:endParaRPr>
          </a:p>
        </p:txBody>
      </p:sp>
      <p:sp>
        <p:nvSpPr>
          <p:cNvPr id="6" name="Pladsholder til tekst 8">
            <a:extLst>
              <a:ext uri="{FF2B5EF4-FFF2-40B4-BE49-F238E27FC236}">
                <a16:creationId xmlns:a16="http://schemas.microsoft.com/office/drawing/2014/main" id="{D1850DF2-DC53-F4E7-D2E1-2726F70F0463}"/>
              </a:ext>
            </a:extLst>
          </p:cNvPr>
          <p:cNvSpPr txBox="1">
            <a:spLocks/>
          </p:cNvSpPr>
          <p:nvPr/>
        </p:nvSpPr>
        <p:spPr>
          <a:xfrm>
            <a:off x="6739821" y="1549753"/>
            <a:ext cx="4219870" cy="73624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216000" tIns="158400" rIns="216000" bIns="10800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da-DK" sz="1400" b="1" i="0" dirty="0">
                <a:solidFill>
                  <a:schemeClr val="bg1"/>
                </a:solidFill>
                <a:effectLst/>
              </a:rPr>
              <a:t>Nej, den opgave varetager sikkerhedsrådgiveren alene. </a:t>
            </a:r>
            <a:endParaRPr lang="da-DK" sz="500" b="1" dirty="0">
              <a:solidFill>
                <a:schemeClr val="bg1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FB5776C-EF54-BCC7-01D2-78682CC5BC33}"/>
              </a:ext>
            </a:extLst>
          </p:cNvPr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6739822" y="2619973"/>
            <a:ext cx="4165833" cy="82998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6869F605-D68E-2EC7-A94A-8055FECC7935}"/>
              </a:ext>
            </a:extLst>
          </p:cNvPr>
          <p:cNvSpPr txBox="1"/>
          <p:nvPr/>
        </p:nvSpPr>
        <p:spPr>
          <a:xfrm>
            <a:off x="6531808" y="2266028"/>
            <a:ext cx="696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Calibri" panose="020F0502020204030204" pitchFamily="34" charset="0"/>
              </a:rPr>
              <a:t>B</a:t>
            </a:r>
            <a:endParaRPr lang="da-DK" sz="1050" b="1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Calibri" panose="020F0502020204030204" pitchFamily="34" charset="0"/>
            </a:endParaRPr>
          </a:p>
        </p:txBody>
      </p:sp>
      <p:sp>
        <p:nvSpPr>
          <p:cNvPr id="12" name="Pladsholder til tekst 8">
            <a:extLst>
              <a:ext uri="{FF2B5EF4-FFF2-40B4-BE49-F238E27FC236}">
                <a16:creationId xmlns:a16="http://schemas.microsoft.com/office/drawing/2014/main" id="{6FF68BC4-1D23-6634-EA4E-7E8855BFA95E}"/>
              </a:ext>
            </a:extLst>
          </p:cNvPr>
          <p:cNvSpPr txBox="1">
            <a:spLocks/>
          </p:cNvSpPr>
          <p:nvPr/>
        </p:nvSpPr>
        <p:spPr>
          <a:xfrm>
            <a:off x="6739821" y="2666842"/>
            <a:ext cx="4219870" cy="73624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216000" tIns="158400" rIns="216000" bIns="10800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da-DK" sz="1400" b="1" i="0" dirty="0">
                <a:solidFill>
                  <a:schemeClr val="bg1"/>
                </a:solidFill>
                <a:effectLst/>
              </a:rPr>
              <a:t>Ja, men kun hvis jeg kender borgeren personligt. </a:t>
            </a:r>
            <a:endParaRPr lang="da-DK" sz="700" b="1" dirty="0">
              <a:solidFill>
                <a:schemeClr val="bg1"/>
              </a:solidFill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299EFE45-D8D2-3F57-F507-816A5E11D2FE}"/>
              </a:ext>
            </a:extLst>
          </p:cNvPr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6739822" y="3737062"/>
            <a:ext cx="4165833" cy="82998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D6EEC7E3-C528-5B9C-E21D-09B7EAE59D30}"/>
              </a:ext>
            </a:extLst>
          </p:cNvPr>
          <p:cNvSpPr txBox="1"/>
          <p:nvPr/>
        </p:nvSpPr>
        <p:spPr>
          <a:xfrm>
            <a:off x="6531808" y="3383117"/>
            <a:ext cx="696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Calibri" panose="020F0502020204030204" pitchFamily="34" charset="0"/>
              </a:rPr>
              <a:t>C</a:t>
            </a:r>
            <a:endParaRPr lang="da-DK" sz="1050" b="1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Calibri" panose="020F0502020204030204" pitchFamily="34" charset="0"/>
            </a:endParaRPr>
          </a:p>
        </p:txBody>
      </p:sp>
      <p:sp>
        <p:nvSpPr>
          <p:cNvPr id="20" name="Pladsholder til tekst 8">
            <a:extLst>
              <a:ext uri="{FF2B5EF4-FFF2-40B4-BE49-F238E27FC236}">
                <a16:creationId xmlns:a16="http://schemas.microsoft.com/office/drawing/2014/main" id="{C1979CAD-8DA6-7C1D-716C-B02B0C297C72}"/>
              </a:ext>
            </a:extLst>
          </p:cNvPr>
          <p:cNvSpPr txBox="1">
            <a:spLocks/>
          </p:cNvSpPr>
          <p:nvPr/>
        </p:nvSpPr>
        <p:spPr>
          <a:xfrm>
            <a:off x="6712803" y="3737060"/>
            <a:ext cx="4219870" cy="78311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216000" tIns="158400" rIns="216000" bIns="10800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da-DK" sz="1400" b="1" i="0" dirty="0">
                <a:solidFill>
                  <a:schemeClr val="bg1"/>
                </a:solidFill>
                <a:effectLst/>
              </a:rPr>
              <a:t>Ja, i tilfælde hvor jeg selv har opdaget bruddet og sidenhen har haft kontakt med borgeren, vil det give mening. </a:t>
            </a:r>
            <a:endParaRPr lang="da-DK" sz="1100" b="1" dirty="0">
              <a:solidFill>
                <a:schemeClr val="bg1"/>
              </a:solidFill>
            </a:endParaRP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C782708A-62E9-6068-B25C-ED31B5C510E8}"/>
              </a:ext>
            </a:extLst>
          </p:cNvPr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6739822" y="4854151"/>
            <a:ext cx="4165833" cy="82998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4B306800-02C5-8766-FC8E-F40C216AA00E}"/>
              </a:ext>
            </a:extLst>
          </p:cNvPr>
          <p:cNvSpPr txBox="1"/>
          <p:nvPr/>
        </p:nvSpPr>
        <p:spPr>
          <a:xfrm>
            <a:off x="6531808" y="4500206"/>
            <a:ext cx="696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Calibri" panose="020F0502020204030204" pitchFamily="34" charset="0"/>
              </a:rPr>
              <a:t>D</a:t>
            </a:r>
            <a:endParaRPr lang="da-DK" sz="1050" b="1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Calibri" panose="020F0502020204030204" pitchFamily="34" charset="0"/>
            </a:endParaRPr>
          </a:p>
        </p:txBody>
      </p:sp>
      <p:sp>
        <p:nvSpPr>
          <p:cNvPr id="23" name="Pladsholder til tekst 8">
            <a:extLst>
              <a:ext uri="{FF2B5EF4-FFF2-40B4-BE49-F238E27FC236}">
                <a16:creationId xmlns:a16="http://schemas.microsoft.com/office/drawing/2014/main" id="{EED115C5-62EE-18B7-E6CE-3B46493C6706}"/>
              </a:ext>
            </a:extLst>
          </p:cNvPr>
          <p:cNvSpPr txBox="1">
            <a:spLocks/>
          </p:cNvSpPr>
          <p:nvPr/>
        </p:nvSpPr>
        <p:spPr>
          <a:xfrm>
            <a:off x="6739821" y="4940123"/>
            <a:ext cx="4219870" cy="73624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216000" tIns="158400" rIns="216000" bIns="108000" rtlCol="0">
            <a:normAutofit fontScale="775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da-DK" sz="1800" b="1" i="0" dirty="0">
                <a:solidFill>
                  <a:schemeClr val="bg1"/>
                </a:solidFill>
                <a:effectLst/>
              </a:rPr>
              <a:t>Nej, af sikkerhedsmæssige årsager må jeg ikke kontakte den borger, sikkerhedsbruddet har omfattet. </a:t>
            </a:r>
            <a:endParaRPr lang="da-DK" sz="700" b="1" dirty="0">
              <a:solidFill>
                <a:schemeClr val="bg1"/>
              </a:solidFill>
            </a:endParaRPr>
          </a:p>
        </p:txBody>
      </p:sp>
      <p:sp>
        <p:nvSpPr>
          <p:cNvPr id="3" name="Arrow: Chevron 2">
            <a:extLst>
              <a:ext uri="{FF2B5EF4-FFF2-40B4-BE49-F238E27FC236}">
                <a16:creationId xmlns:a16="http://schemas.microsoft.com/office/drawing/2014/main" id="{2E4D9697-71AC-5DDB-DCB1-6ADD80A1B6A0}"/>
              </a:ext>
            </a:extLst>
          </p:cNvPr>
          <p:cNvSpPr/>
          <p:nvPr/>
        </p:nvSpPr>
        <p:spPr>
          <a:xfrm>
            <a:off x="7977239" y="138777"/>
            <a:ext cx="198444" cy="294410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8" name="Arrow: Chevron 7">
            <a:extLst>
              <a:ext uri="{FF2B5EF4-FFF2-40B4-BE49-F238E27FC236}">
                <a16:creationId xmlns:a16="http://schemas.microsoft.com/office/drawing/2014/main" id="{F031197B-5757-F3A1-2940-39E2B5E5431F}"/>
              </a:ext>
            </a:extLst>
          </p:cNvPr>
          <p:cNvSpPr/>
          <p:nvPr/>
        </p:nvSpPr>
        <p:spPr>
          <a:xfrm>
            <a:off x="8330975" y="138777"/>
            <a:ext cx="198444" cy="294410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3" name="Arrow: Chevron 12">
            <a:extLst>
              <a:ext uri="{FF2B5EF4-FFF2-40B4-BE49-F238E27FC236}">
                <a16:creationId xmlns:a16="http://schemas.microsoft.com/office/drawing/2014/main" id="{1FD5B313-D525-25A6-0C8B-BC8251D40DCF}"/>
              </a:ext>
            </a:extLst>
          </p:cNvPr>
          <p:cNvSpPr/>
          <p:nvPr/>
        </p:nvSpPr>
        <p:spPr>
          <a:xfrm>
            <a:off x="8684711" y="138777"/>
            <a:ext cx="198444" cy="294410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14" name="Arrow: Chevron 13">
            <a:extLst>
              <a:ext uri="{FF2B5EF4-FFF2-40B4-BE49-F238E27FC236}">
                <a16:creationId xmlns:a16="http://schemas.microsoft.com/office/drawing/2014/main" id="{AE76F3FA-19C9-8637-AB0B-2C61C6BD701B}"/>
              </a:ext>
            </a:extLst>
          </p:cNvPr>
          <p:cNvSpPr/>
          <p:nvPr/>
        </p:nvSpPr>
        <p:spPr>
          <a:xfrm>
            <a:off x="9038447" y="138777"/>
            <a:ext cx="198444" cy="294410"/>
          </a:xfrm>
          <a:prstGeom prst="chevr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15" name="Arrow: Chevron 14">
            <a:extLst>
              <a:ext uri="{FF2B5EF4-FFF2-40B4-BE49-F238E27FC236}">
                <a16:creationId xmlns:a16="http://schemas.microsoft.com/office/drawing/2014/main" id="{6F4C5362-3CD2-6C9B-3D81-3C5F4D428308}"/>
              </a:ext>
            </a:extLst>
          </p:cNvPr>
          <p:cNvSpPr/>
          <p:nvPr/>
        </p:nvSpPr>
        <p:spPr>
          <a:xfrm>
            <a:off x="9392183" y="138777"/>
            <a:ext cx="198444" cy="294410"/>
          </a:xfrm>
          <a:prstGeom prst="chevr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16" name="Arrow: Chevron 15">
            <a:extLst>
              <a:ext uri="{FF2B5EF4-FFF2-40B4-BE49-F238E27FC236}">
                <a16:creationId xmlns:a16="http://schemas.microsoft.com/office/drawing/2014/main" id="{E0DAC51B-8BC6-A1A4-1178-CBB677D305B2}"/>
              </a:ext>
            </a:extLst>
          </p:cNvPr>
          <p:cNvSpPr/>
          <p:nvPr/>
        </p:nvSpPr>
        <p:spPr>
          <a:xfrm>
            <a:off x="9745919" y="138777"/>
            <a:ext cx="198444" cy="294410"/>
          </a:xfrm>
          <a:prstGeom prst="chevr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17" name="Arrow: Chevron 16">
            <a:extLst>
              <a:ext uri="{FF2B5EF4-FFF2-40B4-BE49-F238E27FC236}">
                <a16:creationId xmlns:a16="http://schemas.microsoft.com/office/drawing/2014/main" id="{FE9CAB4F-E021-0E0E-255D-DEC795C6E60D}"/>
              </a:ext>
            </a:extLst>
          </p:cNvPr>
          <p:cNvSpPr/>
          <p:nvPr/>
        </p:nvSpPr>
        <p:spPr>
          <a:xfrm>
            <a:off x="10099655" y="138777"/>
            <a:ext cx="198444" cy="294410"/>
          </a:xfrm>
          <a:prstGeom prst="chevr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24" name="Arrow: Chevron 23">
            <a:extLst>
              <a:ext uri="{FF2B5EF4-FFF2-40B4-BE49-F238E27FC236}">
                <a16:creationId xmlns:a16="http://schemas.microsoft.com/office/drawing/2014/main" id="{F34D93C0-BDE6-6FCA-74F1-29302BAD10C9}"/>
              </a:ext>
            </a:extLst>
          </p:cNvPr>
          <p:cNvSpPr/>
          <p:nvPr/>
        </p:nvSpPr>
        <p:spPr>
          <a:xfrm>
            <a:off x="10453391" y="138777"/>
            <a:ext cx="198444" cy="294410"/>
          </a:xfrm>
          <a:prstGeom prst="chevr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25" name="Arrow: Chevron 24">
            <a:extLst>
              <a:ext uri="{FF2B5EF4-FFF2-40B4-BE49-F238E27FC236}">
                <a16:creationId xmlns:a16="http://schemas.microsoft.com/office/drawing/2014/main" id="{ADBDE029-6E52-5DB0-D78A-5ACA418A60E4}"/>
              </a:ext>
            </a:extLst>
          </p:cNvPr>
          <p:cNvSpPr/>
          <p:nvPr/>
        </p:nvSpPr>
        <p:spPr>
          <a:xfrm>
            <a:off x="10762387" y="138777"/>
            <a:ext cx="198444" cy="294410"/>
          </a:xfrm>
          <a:prstGeom prst="chevr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26" name="Arrow: Chevron 25">
            <a:extLst>
              <a:ext uri="{FF2B5EF4-FFF2-40B4-BE49-F238E27FC236}">
                <a16:creationId xmlns:a16="http://schemas.microsoft.com/office/drawing/2014/main" id="{678C5CFA-6E1C-F0BB-57E8-56A69022F64E}"/>
              </a:ext>
            </a:extLst>
          </p:cNvPr>
          <p:cNvSpPr/>
          <p:nvPr/>
        </p:nvSpPr>
        <p:spPr>
          <a:xfrm>
            <a:off x="11116123" y="138777"/>
            <a:ext cx="198444" cy="294410"/>
          </a:xfrm>
          <a:prstGeom prst="chevr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27" name="Arrow: Chevron 26">
            <a:extLst>
              <a:ext uri="{FF2B5EF4-FFF2-40B4-BE49-F238E27FC236}">
                <a16:creationId xmlns:a16="http://schemas.microsoft.com/office/drawing/2014/main" id="{7D7A9A87-B331-CDD4-E4C3-4CB0A16B2BBD}"/>
              </a:ext>
            </a:extLst>
          </p:cNvPr>
          <p:cNvSpPr/>
          <p:nvPr/>
        </p:nvSpPr>
        <p:spPr>
          <a:xfrm>
            <a:off x="11469859" y="138777"/>
            <a:ext cx="198444" cy="294410"/>
          </a:xfrm>
          <a:prstGeom prst="chevr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28" name="Arrow: Chevron 27">
            <a:extLst>
              <a:ext uri="{FF2B5EF4-FFF2-40B4-BE49-F238E27FC236}">
                <a16:creationId xmlns:a16="http://schemas.microsoft.com/office/drawing/2014/main" id="{64ACBE79-FA15-F3D0-F44E-6B615D8E35C9}"/>
              </a:ext>
            </a:extLst>
          </p:cNvPr>
          <p:cNvSpPr/>
          <p:nvPr/>
        </p:nvSpPr>
        <p:spPr>
          <a:xfrm>
            <a:off x="11823595" y="138777"/>
            <a:ext cx="198444" cy="294410"/>
          </a:xfrm>
          <a:prstGeom prst="chevr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636111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59FF59-68DF-408D-ABFD-860D1184DB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Det korrekte svar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43D6DB7-7389-711D-C639-E308A40D1E2E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1792404" y="2691592"/>
            <a:ext cx="8607191" cy="234404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7DA221F-E355-2D64-104A-5146B0DE217C}"/>
              </a:ext>
            </a:extLst>
          </p:cNvPr>
          <p:cNvSpPr txBox="1"/>
          <p:nvPr/>
        </p:nvSpPr>
        <p:spPr>
          <a:xfrm>
            <a:off x="1516045" y="1917305"/>
            <a:ext cx="14399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72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Calibri" panose="020F0502020204030204" pitchFamily="34" charset="0"/>
              </a:rPr>
              <a:t>C</a:t>
            </a:r>
            <a:endParaRPr lang="da-DK" sz="1050" b="1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Calibri" panose="020F0502020204030204" pitchFamily="34" charset="0"/>
            </a:endParaRPr>
          </a:p>
        </p:txBody>
      </p:sp>
      <p:sp>
        <p:nvSpPr>
          <p:cNvPr id="6" name="Pladsholder til tekst 8">
            <a:extLst>
              <a:ext uri="{FF2B5EF4-FFF2-40B4-BE49-F238E27FC236}">
                <a16:creationId xmlns:a16="http://schemas.microsoft.com/office/drawing/2014/main" id="{8B7CA030-DAFE-EB2D-08AE-0ACE18FEBEB0}"/>
              </a:ext>
            </a:extLst>
          </p:cNvPr>
          <p:cNvSpPr txBox="1">
            <a:spLocks/>
          </p:cNvSpPr>
          <p:nvPr/>
        </p:nvSpPr>
        <p:spPr>
          <a:xfrm>
            <a:off x="1735380" y="3314139"/>
            <a:ext cx="8718839" cy="120032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216000" tIns="158400" rIns="216000" bIns="108000" rtlCol="0">
            <a:normAutofit lnSpcReduction="1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da-DK" sz="240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Ja, i tilfælde hvor jeg selv har opdaget bruddet og sidenhen har haft kontakt med borgeren, vil det give mening. </a:t>
            </a:r>
            <a:endParaRPr lang="da-DK" sz="1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8879923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Jammerbugt tema">
  <a:themeElements>
    <a:clrScheme name="Jammerbugt">
      <a:dk1>
        <a:srgbClr val="314A5C"/>
      </a:dk1>
      <a:lt1>
        <a:srgbClr val="FFFFFF"/>
      </a:lt1>
      <a:dk2>
        <a:srgbClr val="314A5C"/>
      </a:dk2>
      <a:lt2>
        <a:srgbClr val="D0DFE8"/>
      </a:lt2>
      <a:accent1>
        <a:srgbClr val="61666B"/>
      </a:accent1>
      <a:accent2>
        <a:srgbClr val="849F7A"/>
      </a:accent2>
      <a:accent3>
        <a:srgbClr val="B7CFB0"/>
      </a:accent3>
      <a:accent4>
        <a:srgbClr val="F6E12F"/>
      </a:accent4>
      <a:accent5>
        <a:srgbClr val="E9530E"/>
      </a:accent5>
      <a:accent6>
        <a:srgbClr val="4B2713"/>
      </a:accent6>
      <a:hlink>
        <a:srgbClr val="5A9BBC"/>
      </a:hlink>
      <a:folHlink>
        <a:srgbClr val="61666B"/>
      </a:folHlink>
    </a:clrScheme>
    <a:fontScheme name="Jammerbugt teks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æsentation - Med grafik" id="{DCE2F6EC-CB99-4640-A9A0-4D06EA2C01C2}" vid="{EE674BB1-7E79-4087-8CB6-C75F81E99E4C}"/>
    </a:ext>
  </a:extLst>
</a:theme>
</file>

<file path=ppt/theme/theme2.xml><?xml version="1.0" encoding="utf-8"?>
<a:theme xmlns:a="http://schemas.openxmlformats.org/drawingml/2006/main" name="Office-tema">
  <a:themeElements>
    <a:clrScheme name="Jammerbugt">
      <a:dk1>
        <a:srgbClr val="314A5C"/>
      </a:dk1>
      <a:lt1>
        <a:srgbClr val="FFFFFF"/>
      </a:lt1>
      <a:dk2>
        <a:srgbClr val="314A5C"/>
      </a:dk2>
      <a:lt2>
        <a:srgbClr val="D0DFE8"/>
      </a:lt2>
      <a:accent1>
        <a:srgbClr val="61666B"/>
      </a:accent1>
      <a:accent2>
        <a:srgbClr val="849F7A"/>
      </a:accent2>
      <a:accent3>
        <a:srgbClr val="B7CFB0"/>
      </a:accent3>
      <a:accent4>
        <a:srgbClr val="F6E12F"/>
      </a:accent4>
      <a:accent5>
        <a:srgbClr val="E9530E"/>
      </a:accent5>
      <a:accent6>
        <a:srgbClr val="4B2713"/>
      </a:accent6>
      <a:hlink>
        <a:srgbClr val="5A9BBC"/>
      </a:hlink>
      <a:folHlink>
        <a:srgbClr val="61666B"/>
      </a:folHlink>
    </a:clrScheme>
    <a:fontScheme name="Kont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Brugerdefineret 1">
      <a:dk1>
        <a:srgbClr val="314A5C"/>
      </a:dk1>
      <a:lt1>
        <a:srgbClr val="FFFFFF"/>
      </a:lt1>
      <a:dk2>
        <a:srgbClr val="314A5C"/>
      </a:dk2>
      <a:lt2>
        <a:srgbClr val="D0DFE8"/>
      </a:lt2>
      <a:accent1>
        <a:srgbClr val="61666B"/>
      </a:accent1>
      <a:accent2>
        <a:srgbClr val="849F7A"/>
      </a:accent2>
      <a:accent3>
        <a:srgbClr val="B7CFB0"/>
      </a:accent3>
      <a:accent4>
        <a:srgbClr val="F6E12F"/>
      </a:accent4>
      <a:accent5>
        <a:srgbClr val="E9530E"/>
      </a:accent5>
      <a:accent6>
        <a:srgbClr val="4B2713"/>
      </a:accent6>
      <a:hlink>
        <a:srgbClr val="314A5C"/>
      </a:hlink>
      <a:folHlink>
        <a:srgbClr val="61666B"/>
      </a:folHlink>
    </a:clrScheme>
    <a:fontScheme name="Kont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KLIK_IKKE_JournaliseredeSager_SBSYSJournalisering xmlns="860e4719-40a0-40aa-8f63-ca9cf5109d79" xsi:nil="true"/>
    <TaxCatchAll xmlns="04c74bab-a27a-4e64-a056-9be4a3314001" xsi:nil="true"/>
    <KLIK_IKKE_JournaliseringsTidspunkter_SBSYSJournalisering xmlns="860e4719-40a0-40aa-8f63-ca9cf5109d79" xsi:nil="true"/>
    <Uddybendebeskrivelse xmlns="860e4719-40a0-40aa-8f63-ca9cf5109d79" xsi:nil="true"/>
    <Tidligere_Journaliseret_SBSYSJournalisering xmlns="860e4719-40a0-40aa-8f63-ca9cf5109d79" xsi:nil="true"/>
    <lcf76f155ced4ddcb4097134ff3c332f xmlns="860e4719-40a0-40aa-8f63-ca9cf5109d79">
      <Terms xmlns="http://schemas.microsoft.com/office/infopath/2007/PartnerControls"/>
    </lcf76f155ced4ddcb4097134ff3c332f>
    <Seneste_Journalisering_SBSYSJournalisering xmlns="860e4719-40a0-40aa-8f63-ca9cf5109d79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809F23AFBF70B4CAB9168C090952F44" ma:contentTypeVersion="24" ma:contentTypeDescription="Opret et nyt dokument." ma:contentTypeScope="" ma:versionID="6d648dba655141857a1eea49700de61a">
  <xsd:schema xmlns:xsd="http://www.w3.org/2001/XMLSchema" xmlns:xs="http://www.w3.org/2001/XMLSchema" xmlns:p="http://schemas.microsoft.com/office/2006/metadata/properties" xmlns:ns2="860e4719-40a0-40aa-8f63-ca9cf5109d79" xmlns:ns3="04c74bab-a27a-4e64-a056-9be4a3314001" targetNamespace="http://schemas.microsoft.com/office/2006/metadata/properties" ma:root="true" ma:fieldsID="06d8aa8379360f19b675ec38acc5246e" ns2:_="" ns3:_="">
    <xsd:import namespace="860e4719-40a0-40aa-8f63-ca9cf5109d79"/>
    <xsd:import namespace="04c74bab-a27a-4e64-a056-9be4a331400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Tidligere_Journaliseret_SBSYSJournalisering" minOccurs="0"/>
                <xsd:element ref="ns2:Seneste_Journalisering_SBSYSJournalisering" minOccurs="0"/>
                <xsd:element ref="ns2:KLIK_IKKE_JournaliseredeSager_SBSYSJournalisering" minOccurs="0"/>
                <xsd:element ref="ns2:KLIK_IKKE_JournaliseringsTidspunkter_SBSYSJournalisering" minOccurs="0"/>
                <xsd:element ref="ns2:MediaServiceSearchProperties" minOccurs="0"/>
                <xsd:element ref="ns2:Uddybendebeskrivelse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0e4719-40a0-40aa-8f63-ca9cf5109d7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Billedmærker" ma:readOnly="false" ma:fieldId="{5cf76f15-5ced-4ddc-b409-7134ff3c332f}" ma:taxonomyMulti="true" ma:sspId="f635a37f-febb-4872-a57c-7d911112846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Tidligere_Journaliseret_SBSYSJournalisering" ma:index="23" nillable="true" ma:displayName="Tidligere_Journaliseret_SBSYSJournalisering" ma:description="Boolsk værdi om filen tidligere er blevet journaliseret" ma:hidden="true" ma:internalName="Tidligere_Journaliseret_SBSYSJournalisering" ma:readOnly="false">
      <xsd:simpleType>
        <xsd:restriction base="dms:Boolean"/>
      </xsd:simpleType>
    </xsd:element>
    <xsd:element name="Seneste_Journalisering_SBSYSJournalisering" ma:index="24" nillable="true" ma:displayName="Seneste_Journalisering_SBSYSJournalisering" ma:description="Dato og tidspunkt for den seneste journalisering. " ma:format="DateTime" ma:hidden="true" ma:internalName="Seneste_Journalisering_SBSYSJournalisering" ma:readOnly="false">
      <xsd:simpleType>
        <xsd:restriction base="dms:DateTime"/>
      </xsd:simpleType>
    </xsd:element>
    <xsd:element name="KLIK_IKKE_JournaliseredeSager_SBSYSJournalisering" ma:index="25" nillable="true" ma:displayName="KLIK_IKKE_JournaliseredeSager_SBSYSJournalisering" ma:description="Liste med sagsnumre for journalisering" ma:hidden="true" ma:internalName="KLIK_IKKE_JournaliseredeSager_SBSYSJournalisering" ma:readOnly="false">
      <xsd:simpleType>
        <xsd:restriction base="dms:Note"/>
      </xsd:simpleType>
    </xsd:element>
    <xsd:element name="KLIK_IKKE_JournaliseringsTidspunkter_SBSYSJournalisering" ma:index="26" nillable="true" ma:displayName="KLIK_IKKE_JournaliseringsTidspunkter_SBSYSJournalisering" ma:description="Liste med tidspunbter for journalisering" ma:hidden="true" ma:internalName="KLIK_IKKE_JournaliseringsTidspunkter_SBSYSJournalisering" ma:readOnly="false">
      <xsd:simpleType>
        <xsd:restriction base="dms:Note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Uddybendebeskrivelse" ma:index="28" nillable="true" ma:displayName="Uddybende beskrivelse" ma:format="Dropdown" ma:internalName="Uddybendebeskrivelse">
      <xsd:simpleType>
        <xsd:restriction base="dms:Note">
          <xsd:maxLength value="255"/>
        </xsd:restriction>
      </xsd:simpleType>
    </xsd:element>
    <xsd:element name="MediaServiceObjectDetectorVersions" ma:index="2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c74bab-a27a-4e64-a056-9be4a331400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2d037885-ddc0-4bc1-b741-9fd477dcbbc0}" ma:internalName="TaxCatchAll" ma:showField="CatchAllData" ma:web="04c74bab-a27a-4e64-a056-9be4a331400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1E7B432-89B1-4212-B4E6-0B1AC471F80B}">
  <ds:schemaRefs>
    <ds:schemaRef ds:uri="http://schemas.microsoft.com/office/2006/metadata/properties"/>
    <ds:schemaRef ds:uri="http://schemas.microsoft.com/office/infopath/2007/PartnerControls"/>
    <ds:schemaRef ds:uri="860e4719-40a0-40aa-8f63-ca9cf5109d79"/>
    <ds:schemaRef ds:uri="04c74bab-a27a-4e64-a056-9be4a3314001"/>
  </ds:schemaRefs>
</ds:datastoreItem>
</file>

<file path=customXml/itemProps2.xml><?xml version="1.0" encoding="utf-8"?>
<ds:datastoreItem xmlns:ds="http://schemas.openxmlformats.org/officeDocument/2006/customXml" ds:itemID="{FB703F18-48D7-4093-AD04-F6DA4E21727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29C471E-FC43-44E8-846E-E7678866A2F5}"/>
</file>

<file path=docProps/app.xml><?xml version="1.0" encoding="utf-8"?>
<Properties xmlns="http://schemas.openxmlformats.org/officeDocument/2006/extended-properties" xmlns:vt="http://schemas.openxmlformats.org/officeDocument/2006/docPropsVTypes">
  <Template>praesentation-med-grafik (1)</Template>
  <TotalTime>197</TotalTime>
  <Words>1432</Words>
  <Application>Microsoft Office PowerPoint</Application>
  <PresentationFormat>Widescreen</PresentationFormat>
  <Paragraphs>176</Paragraphs>
  <Slides>27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27</vt:i4>
      </vt:variant>
    </vt:vector>
  </HeadingPairs>
  <TitlesOfParts>
    <vt:vector size="30" baseType="lpstr">
      <vt:lpstr>Arial</vt:lpstr>
      <vt:lpstr>Calibri</vt:lpstr>
      <vt:lpstr>Jammerbugt tema</vt:lpstr>
      <vt:lpstr>Quiz  i sikkerhedsbrud</vt:lpstr>
      <vt:lpstr>Om quizzen</vt:lpstr>
      <vt:lpstr>Quizzens indhold</vt:lpstr>
      <vt:lpstr>Spørgsmål 1</vt:lpstr>
      <vt:lpstr>Det korrekte svar</vt:lpstr>
      <vt:lpstr>Spørgsmål 2</vt:lpstr>
      <vt:lpstr>Det korrekte svar</vt:lpstr>
      <vt:lpstr>Spørgsmål 3</vt:lpstr>
      <vt:lpstr>Det korrekte svar</vt:lpstr>
      <vt:lpstr>Situation 1</vt:lpstr>
      <vt:lpstr>Det korrekte svar</vt:lpstr>
      <vt:lpstr>Situation 1 … fortsat</vt:lpstr>
      <vt:lpstr>Det korrekte svar</vt:lpstr>
      <vt:lpstr>Situation 1 … fortsat</vt:lpstr>
      <vt:lpstr>Det korrekte svar</vt:lpstr>
      <vt:lpstr>Situation 2</vt:lpstr>
      <vt:lpstr>Det korrekte svar</vt:lpstr>
      <vt:lpstr>Situation 3</vt:lpstr>
      <vt:lpstr>Det korrekte svar</vt:lpstr>
      <vt:lpstr>Situation 4</vt:lpstr>
      <vt:lpstr>Det korrekte svar</vt:lpstr>
      <vt:lpstr>Situation 5</vt:lpstr>
      <vt:lpstr>Det korrekte svar</vt:lpstr>
      <vt:lpstr>Situation 6</vt:lpstr>
      <vt:lpstr>Det korrekte svar</vt:lpstr>
      <vt:lpstr>Situation 7</vt:lpstr>
      <vt:lpstr>Det korrekte svar</vt:lpstr>
    </vt:vector>
  </TitlesOfParts>
  <Company>Jammerbugt Kommune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Alexander Ørtoft Christensen</dc:creator>
  <cp:lastModifiedBy>Nanna Holdgaard Meineche</cp:lastModifiedBy>
  <cp:revision>164</cp:revision>
  <dcterms:created xsi:type="dcterms:W3CDTF">2024-08-23T08:45:05Z</dcterms:created>
  <dcterms:modified xsi:type="dcterms:W3CDTF">2025-04-09T11:03:52Z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0x010100C809F23AFBF70B4CAB9168C090952F44</vt:lpwstr>
  </property>
  <property fmtid="{D5CDD505-2E9C-101B-9397-08002B2CF9AE}" pid="3" name="MediaServiceImageTags">
    <vt:lpwstr/>
  </property>
  <property fmtid="{D5CDD505-2E9C-101B-9397-08002B2CF9AE}" pid="4" name="Ver3.1Godkendtaf">
    <vt:lpwstr/>
  </property>
</Properties>
</file>