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737" r:id="rId6"/>
    <p:sldId id="755" r:id="rId7"/>
    <p:sldId id="757" r:id="rId8"/>
    <p:sldId id="763" r:id="rId9"/>
    <p:sldId id="762" r:id="rId10"/>
    <p:sldId id="767" r:id="rId11"/>
    <p:sldId id="758" r:id="rId12"/>
    <p:sldId id="746" r:id="rId13"/>
    <p:sldId id="747" r:id="rId14"/>
    <p:sldId id="765" r:id="rId15"/>
    <p:sldId id="759" r:id="rId16"/>
    <p:sldId id="748" r:id="rId17"/>
    <p:sldId id="743" r:id="rId18"/>
    <p:sldId id="744" r:id="rId19"/>
    <p:sldId id="752" r:id="rId20"/>
    <p:sldId id="768" r:id="rId21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557" autoAdjust="0"/>
  </p:normalViewPr>
  <p:slideViewPr>
    <p:cSldViewPr snapToGrid="0">
      <p:cViewPr>
        <p:scale>
          <a:sx n="66" d="100"/>
          <a:sy n="66" d="100"/>
        </p:scale>
        <p:origin x="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Krogsgaard Eriksen" userId="ebbe5725-47f6-40d6-854a-12c1938293c8" providerId="ADAL" clId="{6B188755-E95F-43A0-BBB2-18BDE477173C}"/>
    <pc:docChg chg="custSel addSld delSld modSld">
      <pc:chgData name="Rikke Krogsgaard Eriksen" userId="ebbe5725-47f6-40d6-854a-12c1938293c8" providerId="ADAL" clId="{6B188755-E95F-43A0-BBB2-18BDE477173C}" dt="2025-10-09T19:28:04.369" v="888" actId="1076"/>
      <pc:docMkLst>
        <pc:docMk/>
      </pc:docMkLst>
      <pc:sldChg chg="modSp mod">
        <pc:chgData name="Rikke Krogsgaard Eriksen" userId="ebbe5725-47f6-40d6-854a-12c1938293c8" providerId="ADAL" clId="{6B188755-E95F-43A0-BBB2-18BDE477173C}" dt="2025-10-09T19:04:03.433" v="104" actId="20577"/>
        <pc:sldMkLst>
          <pc:docMk/>
          <pc:sldMk cId="626909744" sldId="737"/>
        </pc:sldMkLst>
        <pc:spChg chg="mod">
          <ac:chgData name="Rikke Krogsgaard Eriksen" userId="ebbe5725-47f6-40d6-854a-12c1938293c8" providerId="ADAL" clId="{6B188755-E95F-43A0-BBB2-18BDE477173C}" dt="2025-10-09T19:04:03.433" v="104" actId="20577"/>
          <ac:spMkLst>
            <pc:docMk/>
            <pc:sldMk cId="626909744" sldId="737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08:14.772" v="193" actId="20577"/>
        <pc:sldMkLst>
          <pc:docMk/>
          <pc:sldMk cId="1063233928" sldId="743"/>
        </pc:sldMkLst>
        <pc:spChg chg="mod">
          <ac:chgData name="Rikke Krogsgaard Eriksen" userId="ebbe5725-47f6-40d6-854a-12c1938293c8" providerId="ADAL" clId="{6B188755-E95F-43A0-BBB2-18BDE477173C}" dt="2025-10-09T19:08:14.772" v="193" actId="20577"/>
          <ac:spMkLst>
            <pc:docMk/>
            <pc:sldMk cId="1063233928" sldId="743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11:55.248" v="547" actId="20577"/>
        <pc:sldMkLst>
          <pc:docMk/>
          <pc:sldMk cId="848964636" sldId="744"/>
        </pc:sldMkLst>
        <pc:spChg chg="mod">
          <ac:chgData name="Rikke Krogsgaard Eriksen" userId="ebbe5725-47f6-40d6-854a-12c1938293c8" providerId="ADAL" clId="{6B188755-E95F-43A0-BBB2-18BDE477173C}" dt="2025-10-09T19:11:55.248" v="547" actId="20577"/>
          <ac:spMkLst>
            <pc:docMk/>
            <pc:sldMk cId="848964636" sldId="744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11:16.244" v="501" actId="255"/>
        <pc:sldMkLst>
          <pc:docMk/>
          <pc:sldMk cId="3468807560" sldId="747"/>
        </pc:sldMkLst>
        <pc:spChg chg="mod">
          <ac:chgData name="Rikke Krogsgaard Eriksen" userId="ebbe5725-47f6-40d6-854a-12c1938293c8" providerId="ADAL" clId="{6B188755-E95F-43A0-BBB2-18BDE477173C}" dt="2025-10-09T19:11:16.244" v="501" actId="255"/>
          <ac:spMkLst>
            <pc:docMk/>
            <pc:sldMk cId="3468807560" sldId="747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07:56.039" v="177" actId="20577"/>
        <pc:sldMkLst>
          <pc:docMk/>
          <pc:sldMk cId="3555039321" sldId="748"/>
        </pc:sldMkLst>
        <pc:spChg chg="mod">
          <ac:chgData name="Rikke Krogsgaard Eriksen" userId="ebbe5725-47f6-40d6-854a-12c1938293c8" providerId="ADAL" clId="{6B188755-E95F-43A0-BBB2-18BDE477173C}" dt="2025-10-09T19:07:56.039" v="177" actId="20577"/>
          <ac:spMkLst>
            <pc:docMk/>
            <pc:sldMk cId="3555039321" sldId="748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27:03.588" v="848" actId="255"/>
        <pc:sldMkLst>
          <pc:docMk/>
          <pc:sldMk cId="2573092557" sldId="752"/>
        </pc:sldMkLst>
        <pc:spChg chg="mod">
          <ac:chgData name="Rikke Krogsgaard Eriksen" userId="ebbe5725-47f6-40d6-854a-12c1938293c8" providerId="ADAL" clId="{6B188755-E95F-43A0-BBB2-18BDE477173C}" dt="2025-10-09T19:27:03.588" v="848" actId="255"/>
          <ac:spMkLst>
            <pc:docMk/>
            <pc:sldMk cId="2573092557" sldId="752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04:32.106" v="110" actId="20577"/>
        <pc:sldMkLst>
          <pc:docMk/>
          <pc:sldMk cId="1124470734" sldId="755"/>
        </pc:sldMkLst>
        <pc:spChg chg="mod">
          <ac:chgData name="Rikke Krogsgaard Eriksen" userId="ebbe5725-47f6-40d6-854a-12c1938293c8" providerId="ADAL" clId="{6B188755-E95F-43A0-BBB2-18BDE477173C}" dt="2025-10-09T19:04:32.106" v="110" actId="20577"/>
          <ac:spMkLst>
            <pc:docMk/>
            <pc:sldMk cId="1124470734" sldId="755"/>
            <ac:spMk id="4" creationId="{00000000-0000-0000-0000-000000000000}"/>
          </ac:spMkLst>
        </pc:spChg>
      </pc:sldChg>
      <pc:sldChg chg="addSp delSp modSp del mod">
        <pc:chgData name="Rikke Krogsgaard Eriksen" userId="ebbe5725-47f6-40d6-854a-12c1938293c8" providerId="ADAL" clId="{6B188755-E95F-43A0-BBB2-18BDE477173C}" dt="2025-10-09T19:27:07.682" v="849" actId="47"/>
        <pc:sldMkLst>
          <pc:docMk/>
          <pc:sldMk cId="1386973760" sldId="756"/>
        </pc:sldMkLst>
        <pc:spChg chg="add del">
          <ac:chgData name="Rikke Krogsgaard Eriksen" userId="ebbe5725-47f6-40d6-854a-12c1938293c8" providerId="ADAL" clId="{6B188755-E95F-43A0-BBB2-18BDE477173C}" dt="2025-10-09T19:22:46.854" v="783" actId="478"/>
          <ac:spMkLst>
            <pc:docMk/>
            <pc:sldMk cId="1386973760" sldId="756"/>
            <ac:spMk id="3" creationId="{4FD8A105-4817-BF5C-8584-DA16005F4F9F}"/>
          </ac:spMkLst>
        </pc:spChg>
        <pc:spChg chg="del mod">
          <ac:chgData name="Rikke Krogsgaard Eriksen" userId="ebbe5725-47f6-40d6-854a-12c1938293c8" providerId="ADAL" clId="{6B188755-E95F-43A0-BBB2-18BDE477173C}" dt="2025-10-09T19:22:02.741" v="781" actId="478"/>
          <ac:spMkLst>
            <pc:docMk/>
            <pc:sldMk cId="1386973760" sldId="756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05:24.872" v="152" actId="20577"/>
        <pc:sldMkLst>
          <pc:docMk/>
          <pc:sldMk cId="4017182129" sldId="763"/>
        </pc:sldMkLst>
        <pc:spChg chg="mod">
          <ac:chgData name="Rikke Krogsgaard Eriksen" userId="ebbe5725-47f6-40d6-854a-12c1938293c8" providerId="ADAL" clId="{6B188755-E95F-43A0-BBB2-18BDE477173C}" dt="2025-10-09T19:05:24.872" v="152" actId="20577"/>
          <ac:spMkLst>
            <pc:docMk/>
            <pc:sldMk cId="4017182129" sldId="763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11:27.575" v="502" actId="255"/>
        <pc:sldMkLst>
          <pc:docMk/>
          <pc:sldMk cId="841672365" sldId="765"/>
        </pc:sldMkLst>
        <pc:spChg chg="mod">
          <ac:chgData name="Rikke Krogsgaard Eriksen" userId="ebbe5725-47f6-40d6-854a-12c1938293c8" providerId="ADAL" clId="{6B188755-E95F-43A0-BBB2-18BDE477173C}" dt="2025-10-09T19:11:27.575" v="502" actId="255"/>
          <ac:spMkLst>
            <pc:docMk/>
            <pc:sldMk cId="841672365" sldId="765"/>
            <ac:spMk id="5" creationId="{958D6D3E-BD8D-4406-94B2-2E125C28BDDE}"/>
          </ac:spMkLst>
        </pc:spChg>
      </pc:sldChg>
      <pc:sldChg chg="modSp mod">
        <pc:chgData name="Rikke Krogsgaard Eriksen" userId="ebbe5725-47f6-40d6-854a-12c1938293c8" providerId="ADAL" clId="{6B188755-E95F-43A0-BBB2-18BDE477173C}" dt="2025-10-09T19:28:04.369" v="888" actId="1076"/>
        <pc:sldMkLst>
          <pc:docMk/>
          <pc:sldMk cId="3990773529" sldId="767"/>
        </pc:sldMkLst>
        <pc:spChg chg="mod">
          <ac:chgData name="Rikke Krogsgaard Eriksen" userId="ebbe5725-47f6-40d6-854a-12c1938293c8" providerId="ADAL" clId="{6B188755-E95F-43A0-BBB2-18BDE477173C}" dt="2025-10-09T19:27:58.939" v="886" actId="14100"/>
          <ac:spMkLst>
            <pc:docMk/>
            <pc:sldMk cId="3990773529" sldId="767"/>
            <ac:spMk id="5" creationId="{958D6D3E-BD8D-4406-94B2-2E125C28BDDE}"/>
          </ac:spMkLst>
        </pc:spChg>
        <pc:picChg chg="mod modCrop">
          <ac:chgData name="Rikke Krogsgaard Eriksen" userId="ebbe5725-47f6-40d6-854a-12c1938293c8" providerId="ADAL" clId="{6B188755-E95F-43A0-BBB2-18BDE477173C}" dt="2025-10-09T19:28:04.369" v="888" actId="1076"/>
          <ac:picMkLst>
            <pc:docMk/>
            <pc:sldMk cId="3990773529" sldId="767"/>
            <ac:picMk id="3" creationId="{3BB4334E-F3CF-46D2-893F-9E9FD83A1E2A}"/>
          </ac:picMkLst>
        </pc:picChg>
      </pc:sldChg>
      <pc:sldChg chg="del">
        <pc:chgData name="Rikke Krogsgaard Eriksen" userId="ebbe5725-47f6-40d6-854a-12c1938293c8" providerId="ADAL" clId="{6B188755-E95F-43A0-BBB2-18BDE477173C}" dt="2025-10-09T19:06:35.386" v="157" actId="47"/>
        <pc:sldMkLst>
          <pc:docMk/>
          <pc:sldMk cId="2535609524" sldId="768"/>
        </pc:sldMkLst>
      </pc:sldChg>
      <pc:sldChg chg="modSp add mod">
        <pc:chgData name="Rikke Krogsgaard Eriksen" userId="ebbe5725-47f6-40d6-854a-12c1938293c8" providerId="ADAL" clId="{6B188755-E95F-43A0-BBB2-18BDE477173C}" dt="2025-10-09T19:23:13.495" v="790" actId="1076"/>
        <pc:sldMkLst>
          <pc:docMk/>
          <pc:sldMk cId="3264756583" sldId="768"/>
        </pc:sldMkLst>
        <pc:spChg chg="mod">
          <ac:chgData name="Rikke Krogsgaard Eriksen" userId="ebbe5725-47f6-40d6-854a-12c1938293c8" providerId="ADAL" clId="{6B188755-E95F-43A0-BBB2-18BDE477173C}" dt="2025-10-09T19:23:13.495" v="790" actId="1076"/>
          <ac:spMkLst>
            <pc:docMk/>
            <pc:sldMk cId="3264756583" sldId="768"/>
            <ac:spMk id="5" creationId="{981B5DE3-FC51-CEFD-6409-62EC07BEA2F6}"/>
          </ac:spMkLst>
        </pc:spChg>
      </pc:sldChg>
      <pc:sldChg chg="del">
        <pc:chgData name="Rikke Krogsgaard Eriksen" userId="ebbe5725-47f6-40d6-854a-12c1938293c8" providerId="ADAL" clId="{6B188755-E95F-43A0-BBB2-18BDE477173C}" dt="2025-10-09T19:07:49.126" v="167" actId="47"/>
        <pc:sldMkLst>
          <pc:docMk/>
          <pc:sldMk cId="538614697" sldId="769"/>
        </pc:sldMkLst>
      </pc:sldChg>
      <pc:sldChg chg="del">
        <pc:chgData name="Rikke Krogsgaard Eriksen" userId="ebbe5725-47f6-40d6-854a-12c1938293c8" providerId="ADAL" clId="{6B188755-E95F-43A0-BBB2-18BDE477173C}" dt="2025-10-09T19:14:41.956" v="717" actId="47"/>
        <pc:sldMkLst>
          <pc:docMk/>
          <pc:sldMk cId="2608148929" sldId="770"/>
        </pc:sldMkLst>
      </pc:sldChg>
      <pc:sldChg chg="del">
        <pc:chgData name="Rikke Krogsgaard Eriksen" userId="ebbe5725-47f6-40d6-854a-12c1938293c8" providerId="ADAL" clId="{6B188755-E95F-43A0-BBB2-18BDE477173C}" dt="2025-10-09T19:01:06.792" v="0" actId="47"/>
        <pc:sldMkLst>
          <pc:docMk/>
          <pc:sldMk cId="2747932705" sldId="7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96800" y="3430800"/>
            <a:ext cx="9396000" cy="735392"/>
          </a:xfrm>
          <a:prstGeom prst="rect">
            <a:avLst/>
          </a:prstGeom>
        </p:spPr>
        <p:txBody>
          <a:bodyPr lIns="216000" tIns="158400" bIns="158400">
            <a:spAutoFit/>
          </a:bodyPr>
          <a:lstStyle>
            <a:lvl1pPr marL="0" indent="0" algn="ctr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fld id="{9187C992-B8B6-47E5-A020-18AED19BB85D}" type="datetime1">
              <a:rPr lang="da-DK" smtClean="0"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4AB96354-929E-4F21-B7BE-50CA7ADF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080001"/>
            <a:ext cx="9396000" cy="2347200"/>
          </a:xfrm>
        </p:spPr>
        <p:txBody>
          <a:bodyPr wrap="square" lIns="0" rIns="0"/>
          <a:lstStyle>
            <a:lvl1pPr algn="ctr">
              <a:defRPr lang="da-DK" sz="7500" baseline="0" dirty="0"/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633548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199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 marL="0" indent="0">
              <a:buNone/>
              <a:defRPr lang="da-DK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2D761-BEC8-4CF0-9447-2B22ABB29E77}" type="datetime1">
              <a:rPr lang="da-DK" smtClean="0"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tekst 3">
            <a:extLst>
              <a:ext uri="{FF2B5EF4-FFF2-40B4-BE49-F238E27FC236}">
                <a16:creationId xmlns:a16="http://schemas.microsoft.com/office/drawing/2014/main" id="{6E01BC37-9177-427C-B537-9AD6F9E1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130830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94E2-4AE1-4403-A477-151AEBC7C5AB}" type="datetime1">
              <a:rPr lang="da-DK" smtClean="0"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D8557A3F-D4CC-4012-B621-BADA4349D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8" name="Pladsholder til lodret titel 2">
            <a:extLst>
              <a:ext uri="{FF2B5EF4-FFF2-40B4-BE49-F238E27FC236}">
                <a16:creationId xmlns:a16="http://schemas.microsoft.com/office/drawing/2014/main" id="{E72F8561-9AE9-4251-8CB9-4BF33A601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720800"/>
            <a:ext cx="9396000" cy="3420000"/>
          </a:xfrm>
        </p:spPr>
        <p:txBody>
          <a:bodyPr vert="eaVert" lIns="108000" tIns="216000" rIns="158400" bIns="2160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0761738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4D62-3499-4060-91E1-C19D76941099}" type="datetime1">
              <a:rPr lang="da-DK" smtClean="0"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Lodret titel 1">
            <a:extLst>
              <a:ext uri="{FF2B5EF4-FFF2-40B4-BE49-F238E27FC236}">
                <a16:creationId xmlns:a16="http://schemas.microsoft.com/office/drawing/2014/main" id="{643E747B-515E-429C-B213-94C49F1936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0400" y="1144800"/>
            <a:ext cx="1652400" cy="3996000"/>
          </a:xfrm>
        </p:spPr>
        <p:txBody>
          <a:bodyPr vert="eaVert" lIns="72000" tIns="180000" bIns="72000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8" name="Pladsholder til lodret titel 2">
            <a:extLst>
              <a:ext uri="{FF2B5EF4-FFF2-40B4-BE49-F238E27FC236}">
                <a16:creationId xmlns:a16="http://schemas.microsoft.com/office/drawing/2014/main" id="{EF5AF446-D2DB-4A8A-82C1-193AD46C0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96800" y="1144800"/>
            <a:ext cx="7743600" cy="3996000"/>
          </a:xfrm>
        </p:spPr>
        <p:txBody>
          <a:bodyPr vert="eaVert" lIns="108000" tIns="216000" rIns="158400" bIns="2160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920891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8"/>
          <p:cNvGrpSpPr>
            <a:grpSpLocks noChangeAspect="1"/>
          </p:cNvGrpSpPr>
          <p:nvPr userDrawn="1"/>
        </p:nvGrpSpPr>
        <p:grpSpPr bwMode="auto">
          <a:xfrm>
            <a:off x="10745786" y="5765336"/>
            <a:ext cx="949325" cy="655637"/>
            <a:chOff x="7893" y="12911"/>
            <a:chExt cx="2806" cy="1939"/>
          </a:xfrm>
        </p:grpSpPr>
        <p:pic>
          <p:nvPicPr>
            <p:cNvPr id="8" name="Picture 9" descr="Våbenskjold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03" y="12911"/>
              <a:ext cx="2296" cy="19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Line 10"/>
            <p:cNvSpPr>
              <a:spLocks noChangeAspect="1" noChangeShapeType="1"/>
            </p:cNvSpPr>
            <p:nvPr/>
          </p:nvSpPr>
          <p:spPr bwMode="auto">
            <a:xfrm flipH="1">
              <a:off x="7893" y="12911"/>
              <a:ext cx="6" cy="19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</p:grpSp>
      <p:pic>
        <p:nvPicPr>
          <p:cNvPr id="10" name="Picture 7" descr="Jammer_powerpoin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6537" y="0"/>
            <a:ext cx="1795463" cy="32591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65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9396000" cy="3420000"/>
          </a:xfrm>
        </p:spPr>
        <p:txBody>
          <a:bodyPr tIns="158400" numCol="1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6929-6D53-4493-B7C5-4AE1EBFA1465}" type="datetime1">
              <a:rPr lang="da-DK" smtClean="0"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9489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lle titel og lille indholdsobjek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59147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96799" y="1720800"/>
            <a:ext cx="5914800" cy="3420000"/>
          </a:xfrm>
        </p:spPr>
        <p:txBody>
          <a:bodyPr tIns="158400" numCol="1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C7241-F01C-4E73-B53E-99D8F9FD55A8}" type="datetime1">
              <a:rPr lang="da-DK" smtClean="0"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3954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201085"/>
            <a:ext cx="9396000" cy="2787716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3988800"/>
            <a:ext cx="9396000" cy="735392"/>
          </a:xfrm>
        </p:spPr>
        <p:txBody>
          <a:bodyPr tIns="158400" bIns="158400">
            <a:spAutoFit/>
          </a:bodyPr>
          <a:lstStyle>
            <a:lvl1pPr marL="0" indent="0">
              <a:buNone/>
              <a:defRPr lang="da-DK" dirty="0" smtClean="0"/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AE1A-B888-47C9-939B-357641775ADA}" type="datetime1">
              <a:rPr lang="da-DK" smtClean="0"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6123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396799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209998" y="1720800"/>
            <a:ext cx="4590000" cy="3420000"/>
          </a:xfrm>
        </p:spPr>
        <p:txBody>
          <a:bodyPr tIns="158400" b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80637-1C10-4538-95EE-927FC4A184FA}" type="datetime1">
              <a:rPr lang="da-DK" smtClean="0"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0471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61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797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1396799" y="2376000"/>
            <a:ext cx="4590000" cy="2746498"/>
          </a:xfrm>
        </p:spPr>
        <p:txBody>
          <a:bodyPr t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210000" y="1720800"/>
            <a:ext cx="4590000" cy="576000"/>
          </a:xfrm>
        </p:spPr>
        <p:txBody>
          <a:bodyPr tIns="36000" bIns="0"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210000" y="2376000"/>
            <a:ext cx="4590000" cy="2764800"/>
          </a:xfrm>
        </p:spPr>
        <p:txBody>
          <a:bodyPr tIns="15840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F632-4214-4B84-BF9C-5D450BC30E46}" type="datetime1">
              <a:rPr lang="da-DK" smtClean="0"/>
              <a:t>09-10-2025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D21ECCE-77B7-4C00-9F17-2D15817A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547589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2F2B-FE53-4F26-AF3F-3B69B17B1188}" type="datetime1">
              <a:rPr lang="da-DK" smtClean="0"/>
              <a:t>09-10-2025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44637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67DE-3B41-4B1F-9B25-6DF7179B37A0}" type="datetime1">
              <a:rPr lang="da-DK" smtClean="0"/>
              <a:t>09-10-2025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20376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3600000" cy="114120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76800" y="1144800"/>
            <a:ext cx="5616000" cy="39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96800" y="2286000"/>
            <a:ext cx="3600000" cy="2854800"/>
          </a:xfrm>
        </p:spPr>
        <p:txBody>
          <a:bodyPr wrap="square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CB4E-4C80-493D-AD21-AE8822C08E1B}" type="datetime1">
              <a:rPr lang="da-DK" smtClean="0"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1085-A43E-4613-952E-45B225519A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76173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://www.jammerbugt.dk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396800" y="1144800"/>
            <a:ext cx="9396000" cy="576000"/>
          </a:xfrm>
          <a:prstGeom prst="rect">
            <a:avLst/>
          </a:prstGeom>
        </p:spPr>
        <p:txBody>
          <a:bodyPr vert="horz" lIns="180000" tIns="72000" rIns="72000" bIns="72000" rtlCol="0" anchor="b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96800" y="1720800"/>
            <a:ext cx="9396000" cy="3420000"/>
          </a:xfrm>
          <a:prstGeom prst="rect">
            <a:avLst/>
          </a:prstGeom>
          <a:effectLst>
            <a:outerShdw blurRad="406400" dist="203200" dir="5400000" algn="t" rotWithShape="0">
              <a:prstClr val="black">
                <a:alpha val="50000"/>
              </a:prstClr>
            </a:outerShdw>
          </a:effectLst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vert="horz" lIns="216000" tIns="158400" rIns="216000" bIns="10800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0800000" y="5490000"/>
            <a:ext cx="1224000" cy="288000"/>
          </a:xfrm>
          <a:prstGeom prst="rect">
            <a:avLst/>
          </a:prstGeom>
        </p:spPr>
        <p:txBody>
          <a:bodyPr vert="horz" lIns="198000" tIns="72000" rIns="91440" bIns="72000" rtlCol="0" anchor="ctr"/>
          <a:lstStyle>
            <a:lvl1pPr algn="l">
              <a:lnSpc>
                <a:spcPct val="800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fld id="{0EDF64AA-433B-4992-89F0-B91B136BBD81}" type="datetime1">
              <a:rPr lang="da-DK" smtClean="0"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396800" y="5490000"/>
            <a:ext cx="9396000" cy="288000"/>
          </a:xfrm>
          <a:prstGeom prst="rect">
            <a:avLst/>
          </a:prstGeom>
        </p:spPr>
        <p:txBody>
          <a:bodyPr vert="horz" lIns="216000" tIns="72000" rIns="216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0800000" y="5302800"/>
            <a:ext cx="1224000" cy="288000"/>
          </a:xfrm>
          <a:prstGeom prst="rect">
            <a:avLst/>
          </a:prstGeom>
        </p:spPr>
        <p:txBody>
          <a:bodyPr vert="horz" lIns="198000" tIns="72000" rIns="90000" bIns="7200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6A601085-A43E-4613-952E-45B225519ABB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8" name="Billede 17">
            <a:extLst>
              <a:ext uri="{FF2B5EF4-FFF2-40B4-BE49-F238E27FC236}">
                <a16:creationId xmlns:a16="http://schemas.microsoft.com/office/drawing/2014/main" id="{1F52717E-F389-49D9-BF9F-7362D90A94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8802"/>
            <a:ext cx="12192000" cy="893608"/>
          </a:xfrm>
          <a:prstGeom prst="rect">
            <a:avLst/>
          </a:prstGeom>
        </p:spPr>
      </p:pic>
      <p:pic>
        <p:nvPicPr>
          <p:cNvPr id="20" name="Billede 19">
            <a:extLst>
              <a:ext uri="{FF2B5EF4-FFF2-40B4-BE49-F238E27FC236}">
                <a16:creationId xmlns:a16="http://schemas.microsoft.com/office/drawing/2014/main" id="{C7DEE327-7051-4CF0-B925-A85972971FD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1" y="5778000"/>
            <a:ext cx="1227767" cy="1083738"/>
          </a:xfrm>
          <a:prstGeom prst="rect">
            <a:avLst/>
          </a:prstGeom>
          <a:effectLst>
            <a:outerShdw blurRad="406400" dist="203200" dir="5400000" algn="ctr" rotWithShape="0">
              <a:srgbClr val="000000">
                <a:alpha val="50000"/>
              </a:srgbClr>
            </a:outerShdw>
          </a:effectLst>
        </p:spPr>
      </p:pic>
      <p:sp>
        <p:nvSpPr>
          <p:cNvPr id="7" name="Rektangel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C98AF03-3C24-441B-B915-5B3BE5E56E2A}"/>
              </a:ext>
            </a:extLst>
          </p:cNvPr>
          <p:cNvSpPr/>
          <p:nvPr userDrawn="1"/>
        </p:nvSpPr>
        <p:spPr>
          <a:xfrm>
            <a:off x="0" y="0"/>
            <a:ext cx="1396799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F33B15B-DA0A-426C-AF84-09A5BE0195D5}"/>
              </a:ext>
            </a:extLst>
          </p:cNvPr>
          <p:cNvSpPr/>
          <p:nvPr userDrawn="1"/>
        </p:nvSpPr>
        <p:spPr>
          <a:xfrm>
            <a:off x="10792800" y="0"/>
            <a:ext cx="1396799" cy="5777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hlinkClick r:id="rId17"/>
            <a:extLst>
              <a:ext uri="{FF2B5EF4-FFF2-40B4-BE49-F238E27FC236}">
                <a16:creationId xmlns:a16="http://schemas.microsoft.com/office/drawing/2014/main" id="{819DC552-4F42-47F1-ABA0-7B14596CA238}"/>
              </a:ext>
            </a:extLst>
          </p:cNvPr>
          <p:cNvSpPr/>
          <p:nvPr userDrawn="1"/>
        </p:nvSpPr>
        <p:spPr>
          <a:xfrm>
            <a:off x="10800000" y="5777327"/>
            <a:ext cx="1396799" cy="1084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438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tryk.jammerbugt.dk/information-fra-hr/arbejdsmiljo/trivselsundersogels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2.safelinks.protection.outlook.com/?url=https%3A%2F%2Ftryk.jammerbugt.dk%2Fmedia%2Fobil5ufl%2Ftrivsel-sp%25C3%25B8rgeramme.pdf&amp;data=05%7C01%7Crke%40jammerbugt.dk%7C63dde02be34041b0ca2d08da970e1419%7Cb92392530f444c729159c1602060d727%7C0%7C0%7C637988383974358798%7CUnknown%7CTWFpbGZsb3d8eyJWIjoiMC4wLjAwMDAiLCJQIjoiV2luMzIiLCJBTiI6Ik1haWwiLCJXVCI6Mn0%3D%7C3000%7C%7C%7C&amp;sdata=MD7xGx%2FM2CEn%2BbZKttyq8xsGxRqccSuOTVwIQbkdg3c%3D&amp;reserved=0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89996" y="2247989"/>
            <a:ext cx="9539910" cy="252376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5400" b="1" dirty="0">
                <a:solidFill>
                  <a:srgbClr val="314A5C"/>
                </a:solidFill>
                <a:latin typeface="Arial"/>
                <a:cs typeface="Arial"/>
              </a:rPr>
              <a:t>Trivselsundersøgelsen</a:t>
            </a:r>
            <a:r>
              <a:rPr kumimoji="0" lang="da-DK" sz="5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36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Den </a:t>
            </a:r>
            <a:r>
              <a:rPr lang="da-DK" sz="3600" b="1" dirty="0">
                <a:solidFill>
                  <a:srgbClr val="314A5C"/>
                </a:solidFill>
                <a:latin typeface="Arial" charset="0"/>
              </a:rPr>
              <a:t>A</a:t>
            </a:r>
            <a:r>
              <a:rPr kumimoji="0" lang="da-DK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ttraktive</a:t>
            </a:r>
            <a:r>
              <a:rPr kumimoji="0" lang="da-DK" sz="36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Arbejdsplads</a:t>
            </a: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7624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23939" y="168670"/>
            <a:ext cx="11114698" cy="760208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da-DK" sz="3200" b="1" dirty="0"/>
              <a:t>Anonymitet</a:t>
            </a:r>
          </a:p>
          <a:p>
            <a:pPr marL="0" indent="0">
              <a:buNone/>
            </a:pPr>
            <a:endParaRPr lang="da-DK" sz="3200" b="1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da-DK" sz="3200" b="0" i="0" dirty="0">
                <a:effectLst/>
              </a:rPr>
              <a:t>Svarene i kortlægningen behandles </a:t>
            </a:r>
            <a:r>
              <a:rPr lang="da-DK" sz="3200" b="1" i="0" dirty="0">
                <a:effectLst/>
              </a:rPr>
              <a:t>100 pct. anonymt </a:t>
            </a:r>
            <a:r>
              <a:rPr lang="da-DK" sz="3200" b="0" i="0" dirty="0">
                <a:effectLst/>
              </a:rPr>
              <a:t>gennem den eksterne virksomhed </a:t>
            </a:r>
            <a:r>
              <a:rPr lang="da-DK" sz="3200" dirty="0" err="1"/>
              <a:t>SafetyNET</a:t>
            </a:r>
            <a:endParaRPr lang="da-DK" sz="3200" dirty="0">
              <a:cs typeface="Arial"/>
            </a:endParaRPr>
          </a:p>
          <a:p>
            <a:pPr algn="l" rtl="0" fontAlgn="base"/>
            <a:endParaRPr lang="da-DK" sz="3200" b="0" i="0" dirty="0">
              <a:effectLst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da-DK" sz="3200" b="0" i="0" dirty="0">
                <a:effectLst/>
              </a:rPr>
              <a:t>Grundet anonymitetskravet genereres der ikke rapporter for arbejdspladser med under 5 besvarelser</a:t>
            </a: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endParaRPr lang="da-DK" sz="3200" dirty="0"/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da-DK" sz="3200" b="0" i="0" dirty="0">
                <a:effectLst/>
              </a:rPr>
              <a:t>Medarbejdernes besvarelse vil i stedet indgå i den aggregerede rapport for det pågældende område</a:t>
            </a:r>
            <a:r>
              <a:rPr lang="da-DK" sz="3200" b="0" i="0" dirty="0">
                <a:effectLst/>
                <a:latin typeface="Calibri" panose="020F0502020204030204" pitchFamily="34" charset="0"/>
              </a:rPr>
              <a:t> </a:t>
            </a:r>
            <a:endParaRPr lang="da-DK" sz="3200" b="0" i="0" dirty="0">
              <a:effectLst/>
              <a:latin typeface="Segoe UI" panose="020B0502040204020203" pitchFamily="34" charset="0"/>
            </a:endParaRPr>
          </a:p>
          <a:p>
            <a:endParaRPr lang="da-DK" sz="2400" b="1" dirty="0"/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34688075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23938" y="168670"/>
            <a:ext cx="11704775" cy="69865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da-DK" sz="2000" b="1" dirty="0"/>
              <a:t>Hvordan?</a:t>
            </a:r>
          </a:p>
          <a:p>
            <a:pPr marL="0" indent="0">
              <a:buNone/>
            </a:pPr>
            <a:endParaRPr lang="da-DK" sz="2000" b="1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2000" dirty="0">
                <a:effectLst/>
                <a:latin typeface="+mj-lt"/>
                <a:ea typeface="Calibri" panose="020F0502020204030204" pitchFamily="34" charset="0"/>
              </a:rPr>
              <a:t>Alle fastansatte medarbejdere modtager en mail med link til besvarelse. Medarbejdere som ikke har en Jammerbugt-mail eller en skole-mail modtager linket via Digital Post</a:t>
            </a:r>
          </a:p>
          <a:p>
            <a:pPr fontAlgn="base"/>
            <a:endParaRPr lang="da-DK" sz="2000" dirty="0">
              <a:latin typeface="+mj-lt"/>
              <a:ea typeface="Calibri" panose="020F050202020403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2000" dirty="0">
                <a:effectLst/>
                <a:latin typeface="+mj-lt"/>
                <a:ea typeface="Calibri" panose="020F0502020204030204" pitchFamily="34" charset="0"/>
              </a:rPr>
              <a:t>Der gives en svarfrist på 18 dage</a:t>
            </a:r>
          </a:p>
          <a:p>
            <a:pPr fontAlgn="base"/>
            <a:endParaRPr lang="da-DK" sz="2000" dirty="0">
              <a:latin typeface="+mj-lt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2000" dirty="0">
                <a:effectLst/>
                <a:latin typeface="+mj-lt"/>
                <a:ea typeface="Calibri" panose="020F0502020204030204" pitchFamily="34" charset="0"/>
              </a:rPr>
              <a:t>Der vil automatisk blive sendt påmindelsesmails til de ansatte, der ikke har svaret, når svarfristen nærmer sig</a:t>
            </a:r>
          </a:p>
          <a:p>
            <a:pPr fontAlgn="base"/>
            <a:endParaRPr lang="da-DK" sz="2000" dirty="0">
              <a:effectLst/>
              <a:latin typeface="+mj-lt"/>
              <a:ea typeface="Calibri" panose="020F050202020403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2000" dirty="0">
                <a:latin typeface="+mj-lt"/>
              </a:rPr>
              <a:t>Svarprocenten skal gerne være over 65 %. HR følger løbende svarprocenten, men kan ikke se </a:t>
            </a:r>
            <a:r>
              <a:rPr lang="da-DK" sz="2000" i="1" dirty="0">
                <a:latin typeface="+mj-lt"/>
              </a:rPr>
              <a:t>hvem</a:t>
            </a:r>
            <a:r>
              <a:rPr lang="da-DK" sz="2000" dirty="0">
                <a:latin typeface="+mj-lt"/>
              </a:rPr>
              <a:t>, der har svaret og ikke har svaret</a:t>
            </a:r>
          </a:p>
          <a:p>
            <a:pPr fontAlgn="base"/>
            <a:endParaRPr lang="da-DK" sz="2000" dirty="0">
              <a:effectLst/>
              <a:latin typeface="+mj-lt"/>
              <a:ea typeface="Calibri" panose="020F050202020403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2000" dirty="0">
                <a:effectLst/>
                <a:latin typeface="+mj-lt"/>
                <a:ea typeface="Calibri" panose="020F0502020204030204" pitchFamily="34" charset="0"/>
              </a:rPr>
              <a:t>Efter svarfristens udløb modtager lederen en samlet rapport for arbejdspladsen fra HR. Der dannes rapporter og aggregerede rapporter på alle niveauer i kommunen. </a:t>
            </a:r>
          </a:p>
          <a:p>
            <a:pPr fontAlgn="base"/>
            <a:r>
              <a:rPr lang="da-DK" dirty="0">
                <a:effectLst/>
                <a:latin typeface="+mj-lt"/>
                <a:ea typeface="Calibri" panose="020F0502020204030204" pitchFamily="34" charset="0"/>
              </a:rPr>
              <a:t> </a:t>
            </a:r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8416723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2354216" y="2479446"/>
            <a:ext cx="12151888" cy="37240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4400" b="1" dirty="0"/>
              <a:t>3. Dialog og handleplan</a:t>
            </a:r>
          </a:p>
          <a:p>
            <a:pPr marL="0" indent="0">
              <a:buNone/>
            </a:pPr>
            <a:endParaRPr lang="da-DK" sz="2400" b="1" dirty="0"/>
          </a:p>
          <a:p>
            <a:endParaRPr lang="da-DK" sz="2400" b="1" dirty="0">
              <a:cs typeface="Arial"/>
            </a:endParaRPr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28580881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538651" y="397270"/>
            <a:ext cx="1111469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da-DK" sz="4800" b="1" i="0" dirty="0"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da-DK" sz="48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6000" b="1" i="0" dirty="0">
                <a:effectLst/>
                <a:latin typeface="Calibri" panose="020F0502020204030204" pitchFamily="34" charset="0"/>
              </a:rPr>
              <a:t>At gå fra rapport til handling </a:t>
            </a:r>
          </a:p>
          <a:p>
            <a:pPr marL="0" indent="0">
              <a:buNone/>
            </a:pPr>
            <a:r>
              <a:rPr lang="da-DK" sz="6000" i="0" dirty="0">
                <a:effectLst/>
                <a:latin typeface="Calibri" panose="020F0502020204030204" pitchFamily="34" charset="0"/>
              </a:rPr>
              <a:t>er vores vigtigste opgave</a:t>
            </a:r>
            <a:endParaRPr lang="da-DK" sz="6000" i="0" dirty="0"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da-DK" sz="2400" b="0" i="0" dirty="0">
                <a:effectLst/>
                <a:latin typeface="+mj-lt"/>
              </a:rPr>
              <a:t> </a:t>
            </a:r>
          </a:p>
          <a:p>
            <a:endParaRPr lang="da-DK" sz="2400" b="1" dirty="0"/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35550393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94814" y="631246"/>
            <a:ext cx="10508411" cy="4524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3200" dirty="0"/>
              <a:t>Selve rapporten er </a:t>
            </a:r>
            <a:r>
              <a:rPr lang="da-DK" sz="3200" b="1" dirty="0"/>
              <a:t>ikke</a:t>
            </a:r>
            <a:r>
              <a:rPr lang="da-DK" sz="3200" dirty="0"/>
              <a:t> resultatet</a:t>
            </a:r>
          </a:p>
          <a:p>
            <a:pPr marL="0" indent="0">
              <a:buNone/>
            </a:pPr>
            <a:endParaRPr lang="da-DK" sz="3200" dirty="0"/>
          </a:p>
          <a:p>
            <a:pPr marL="0" indent="0">
              <a:buNone/>
            </a:pPr>
            <a:r>
              <a:rPr lang="da-DK" sz="3200" dirty="0"/>
              <a:t>Rapporten danner udgangspunkt for en dialog på arbejdspladsen</a:t>
            </a:r>
          </a:p>
          <a:p>
            <a:pPr marL="0" indent="0">
              <a:buNone/>
            </a:pPr>
            <a:endParaRPr lang="da-DK" sz="3200" dirty="0"/>
          </a:p>
          <a:p>
            <a:pPr marL="0" indent="0">
              <a:buNone/>
            </a:pPr>
            <a:r>
              <a:rPr lang="da-DK" sz="3200" dirty="0"/>
              <a:t>Sammen skal vi udfolde og prioritere temaerne </a:t>
            </a:r>
          </a:p>
          <a:p>
            <a:pPr marL="0" indent="0">
              <a:buNone/>
            </a:pPr>
            <a:endParaRPr lang="da-DK" sz="3200" dirty="0"/>
          </a:p>
          <a:p>
            <a:pPr marL="0" indent="0">
              <a:buNone/>
            </a:pPr>
            <a:r>
              <a:rPr lang="da-DK" sz="3200" b="1" dirty="0"/>
              <a:t>Resultatet</a:t>
            </a:r>
            <a:r>
              <a:rPr lang="da-DK" sz="3200" dirty="0"/>
              <a:t> er de handlinger, som vi kommer frem til, og som skrives ind i vores handlingsplan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10632339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281369" y="168670"/>
            <a:ext cx="11270713" cy="73558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da-DK" sz="3200" b="1" dirty="0"/>
              <a:t>Hvorfor er dialogen vigtig?</a:t>
            </a:r>
          </a:p>
          <a:p>
            <a:endParaRPr lang="da-DK" sz="3200" b="1" dirty="0"/>
          </a:p>
          <a:p>
            <a:endParaRPr lang="da-DK" sz="2400" dirty="0"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da-DK" sz="2400" dirty="0"/>
              <a:t>Svært umiddelbart at skelne mellem udefrakommende vilkår og interne omstændigheder</a:t>
            </a:r>
            <a:endParaRPr lang="da-DK" sz="2400" dirty="0"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da-DK" sz="2400" dirty="0"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da-DK" sz="2400" dirty="0"/>
              <a:t>Med dialogen kan vi bedre afdække, hvilke handlinger/løsninger, der skal sættes ind med</a:t>
            </a:r>
          </a:p>
          <a:p>
            <a:endParaRPr lang="da-DK" sz="2400" dirty="0"/>
          </a:p>
          <a:p>
            <a:pPr marL="342900" indent="-342900">
              <a:buFont typeface="Arial"/>
              <a:buChar char="•"/>
            </a:pPr>
            <a:r>
              <a:rPr lang="da-DK" sz="2400" i="1" dirty="0"/>
              <a:t>Hvis</a:t>
            </a:r>
            <a:r>
              <a:rPr lang="da-DK" sz="2400" dirty="0"/>
              <a:t> der tegner sig et negativt billede, har alle på arbejdspladsen/afdelingen fortjent, at man kommer i dialog om det </a:t>
            </a:r>
          </a:p>
          <a:p>
            <a:pPr marL="342900" indent="-342900">
              <a:buFont typeface="Arial"/>
              <a:buChar char="•"/>
            </a:pPr>
            <a:endParaRPr lang="da-DK" sz="2400" dirty="0">
              <a:cs typeface="Arial"/>
            </a:endParaRPr>
          </a:p>
          <a:p>
            <a:endParaRPr lang="da-DK" sz="2400" i="1" dirty="0"/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8489646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23939" y="168670"/>
            <a:ext cx="11114698" cy="59862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3200" b="1" dirty="0">
                <a:latin typeface="Calibri"/>
                <a:cs typeface="Calibri"/>
              </a:rPr>
              <a:t>Dialogen i afdelingen</a:t>
            </a:r>
            <a:endParaRPr lang="da-DK" sz="2000" dirty="0">
              <a:latin typeface="Arial"/>
              <a:cs typeface="Arial"/>
            </a:endParaRPr>
          </a:p>
          <a:p>
            <a:r>
              <a:rPr lang="da-DK" dirty="0"/>
              <a:t>Det er lederens opgave at sikre en dialog om trivselsundersøgelsen i afdelingen</a:t>
            </a:r>
          </a:p>
          <a:p>
            <a:endParaRPr lang="da-DK" dirty="0"/>
          </a:p>
          <a:p>
            <a:r>
              <a:rPr lang="da-DK" dirty="0">
                <a:ea typeface="+mn-lt"/>
                <a:cs typeface="+mn-lt"/>
              </a:rPr>
              <a:t>På dialogmødet udvælger vi nogle indsatsområder og aftaler forankring og evaluering. </a:t>
            </a:r>
          </a:p>
          <a:p>
            <a:r>
              <a:rPr lang="da-DK" dirty="0">
                <a:ea typeface="+mn-lt"/>
                <a:cs typeface="+mn-lt"/>
              </a:rPr>
              <a:t>Det er lederens ansvar at handlingsplanen bliver udfyldt, men det er </a:t>
            </a:r>
            <a:r>
              <a:rPr lang="da-DK" b="1" dirty="0">
                <a:ea typeface="+mn-lt"/>
                <a:cs typeface="+mn-lt"/>
              </a:rPr>
              <a:t>alles ansvar at bidrage til handlingsplanens indhold. </a:t>
            </a:r>
          </a:p>
          <a:p>
            <a:endParaRPr lang="da-DK" b="1" dirty="0">
              <a:ea typeface="+mn-lt"/>
              <a:cs typeface="+mn-lt"/>
            </a:endParaRPr>
          </a:p>
          <a:p>
            <a:r>
              <a:rPr lang="da-DK" b="1" dirty="0">
                <a:ea typeface="+mn-lt"/>
                <a:cs typeface="+mn-lt"/>
              </a:rPr>
              <a:t>På dialogmødet kan vi blandt andet drøfte: </a:t>
            </a:r>
          </a:p>
          <a:p>
            <a:endParaRPr lang="da-DK" dirty="0">
              <a:cs typeface="Arial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>
                <a:cs typeface="Arial"/>
              </a:rPr>
              <a:t>Hvilke resultater overrasker?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>
                <a:cs typeface="Arial"/>
              </a:rPr>
              <a:t>Hvilke resultater vi glade for og hvilke ønsker vi at forbedre?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>
                <a:cs typeface="Arial"/>
              </a:rPr>
              <a:t>Kan resultaterne tolkes på forskellige måder?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>
                <a:cs typeface="Arial"/>
              </a:rPr>
              <a:t>Er der emner I savner at undersøgelsen havde inddraget?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dirty="0">
                <a:cs typeface="Arial"/>
              </a:rPr>
              <a:t>Er der emner ang. det psykiske arbejdsmiljø som undersøgelsen ikke har dækket, vi bør tale om?</a:t>
            </a:r>
          </a:p>
          <a:p>
            <a:pPr marL="0" indent="0">
              <a:buNone/>
            </a:pPr>
            <a:endParaRPr lang="da-DK" sz="2400" i="1" dirty="0">
              <a:cs typeface="Arial"/>
            </a:endParaRPr>
          </a:p>
          <a:p>
            <a:pPr marL="0" indent="0">
              <a:buNone/>
            </a:pPr>
            <a:endParaRPr lang="da-DK" sz="2400" b="1" i="1" dirty="0"/>
          </a:p>
          <a:p>
            <a:endParaRPr lang="da-DK" sz="2400" b="1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30925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52A8E-CC54-3C63-3FDC-9D6F73692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9495F714-B315-89AC-8F9D-910303C4747D}"/>
              </a:ext>
            </a:extLst>
          </p:cNvPr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81B5DE3-FC51-CEFD-6409-62EC07BEA2F6}"/>
              </a:ext>
            </a:extLst>
          </p:cNvPr>
          <p:cNvSpPr txBox="1"/>
          <p:nvPr/>
        </p:nvSpPr>
        <p:spPr>
          <a:xfrm>
            <a:off x="998853" y="2171642"/>
            <a:ext cx="11114698" cy="22621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endParaRPr lang="da-DK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da-DK" sz="2800" b="1" dirty="0">
                <a:cs typeface="Arial"/>
              </a:rPr>
              <a:t>I kan finde værktøjer til at rammesætte dialogen på </a:t>
            </a:r>
            <a:r>
              <a:rPr lang="da-DK" sz="2800" b="1" dirty="0">
                <a:cs typeface="Arial"/>
                <a:hlinkClick r:id="rId2"/>
              </a:rPr>
              <a:t>TRYK</a:t>
            </a:r>
            <a:endParaRPr lang="da-DK" sz="2800" b="1" dirty="0">
              <a:cs typeface="Arial"/>
            </a:endParaRPr>
          </a:p>
          <a:p>
            <a:pPr marL="0" indent="0">
              <a:buNone/>
            </a:pPr>
            <a:endParaRPr lang="da-DK" sz="2400" i="1" dirty="0">
              <a:cs typeface="Arial"/>
            </a:endParaRPr>
          </a:p>
          <a:p>
            <a:pPr marL="0" indent="0">
              <a:buNone/>
            </a:pPr>
            <a:endParaRPr lang="da-DK" sz="2400" b="1" i="1" dirty="0"/>
          </a:p>
          <a:p>
            <a:endParaRPr lang="da-DK" sz="2400" b="1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47565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94815" y="503457"/>
            <a:ext cx="11797185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a-DK" sz="3200" b="1" dirty="0"/>
              <a:t>Formål </a:t>
            </a:r>
            <a:endParaRPr lang="da-DK" b="1" dirty="0"/>
          </a:p>
          <a:p>
            <a:r>
              <a:rPr lang="da-DK" sz="2400" b="1" dirty="0"/>
              <a:t>Skal medvirke til at bevare og styrke attraktive arbejdspladser i Jammerbugt Kommune</a:t>
            </a:r>
          </a:p>
          <a:p>
            <a:endParaRPr lang="da-DK" sz="2400" dirty="0"/>
          </a:p>
          <a:p>
            <a:r>
              <a:rPr lang="da-DK" sz="2400" b="1" dirty="0"/>
              <a:t>Skal bidrage med et ”øjebliksbillede” af trivslen</a:t>
            </a:r>
          </a:p>
          <a:p>
            <a:endParaRPr lang="da-DK" sz="2400" dirty="0"/>
          </a:p>
          <a:p>
            <a:r>
              <a:rPr lang="da-DK" sz="2400" b="1" dirty="0"/>
              <a:t>Giver en systematisk og overskuelig dokumentation svarende til APV-kortlægning</a:t>
            </a:r>
          </a:p>
          <a:p>
            <a:pPr marL="0" indent="0">
              <a:buNone/>
            </a:pPr>
            <a:endParaRPr lang="da-DK" sz="2400" b="1" dirty="0"/>
          </a:p>
          <a:p>
            <a:pPr marL="0" indent="0">
              <a:buNone/>
            </a:pPr>
            <a:r>
              <a:rPr lang="da-DK" sz="2400" b="1" dirty="0"/>
              <a:t>Svarprocenten er vigtig for et retvisende billede</a:t>
            </a:r>
          </a:p>
          <a:p>
            <a:pPr marL="0" indent="0">
              <a:buNone/>
            </a:pPr>
            <a:r>
              <a:rPr lang="da-DK" sz="2400" dirty="0"/>
              <a:t>- Den skal gerne være over 65% for at resultaterne er valide</a:t>
            </a:r>
          </a:p>
          <a:p>
            <a:pPr marL="0" indent="0">
              <a:buNone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6269097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758586" y="585644"/>
            <a:ext cx="10476535" cy="510909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4000" b="1" dirty="0">
                <a:solidFill>
                  <a:srgbClr val="314A5C"/>
                </a:solidFill>
                <a:latin typeface="Arial"/>
                <a:cs typeface="Arial"/>
              </a:rPr>
              <a:t>Trivselsundersøgelse</a:t>
            </a:r>
            <a:r>
              <a:rPr kumimoji="0" lang="da-DK" sz="40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2025</a:t>
            </a:r>
          </a:p>
          <a:p>
            <a:pPr algn="l" rtl="0" fontAlgn="base"/>
            <a:r>
              <a:rPr lang="da-DK" sz="2400" b="0" i="0" dirty="0">
                <a:effectLst/>
                <a:latin typeface="+mj-lt"/>
              </a:rPr>
              <a:t> </a:t>
            </a:r>
          </a:p>
          <a:p>
            <a:pPr fontAlgn="base"/>
            <a:r>
              <a:rPr lang="da-DK" sz="2400" b="1" i="0" dirty="0">
                <a:effectLst/>
                <a:latin typeface="+mj-lt"/>
              </a:rPr>
              <a:t>Trivselsundersøgelsen er inddelt i 3 faser: </a:t>
            </a:r>
            <a:endParaRPr lang="da-DK" sz="2400" b="1" dirty="0">
              <a:latin typeface="+mj-lt"/>
              <a:cs typeface="Arial"/>
            </a:endParaRPr>
          </a:p>
          <a:p>
            <a:pPr algn="l"/>
            <a:endParaRPr lang="da-DK" dirty="0"/>
          </a:p>
          <a:p>
            <a:pPr marL="457200" indent="-457200" algn="l" rtl="0" fontAlgn="base">
              <a:lnSpc>
                <a:spcPct val="150000"/>
              </a:lnSpc>
              <a:buFont typeface="+mj-lt"/>
              <a:buAutoNum type="arabicPeriod"/>
            </a:pPr>
            <a:r>
              <a:rPr lang="da-DK" sz="2400" b="1" i="0" dirty="0">
                <a:effectLst/>
                <a:latin typeface="+mj-lt"/>
              </a:rPr>
              <a:t>Forberedelse  </a:t>
            </a:r>
            <a:endParaRPr lang="da-DK" sz="2400" b="1" i="0" dirty="0">
              <a:effectLst/>
              <a:latin typeface="+mj-lt"/>
              <a:cs typeface="Arial"/>
            </a:endParaRPr>
          </a:p>
          <a:p>
            <a:pPr marL="457200" indent="-457200" algn="l" rtl="0" fontAlgn="base">
              <a:lnSpc>
                <a:spcPct val="150000"/>
              </a:lnSpc>
              <a:buFont typeface="+mj-lt"/>
              <a:buAutoNum type="arabicPeriod"/>
            </a:pPr>
            <a:r>
              <a:rPr lang="da-DK" sz="2400" b="1" i="0" dirty="0">
                <a:effectLst/>
                <a:latin typeface="+mj-lt"/>
              </a:rPr>
              <a:t>Kortlægning  </a:t>
            </a:r>
            <a:endParaRPr lang="da-DK" sz="2400" b="1" i="0" dirty="0">
              <a:effectLst/>
              <a:latin typeface="+mj-lt"/>
              <a:cs typeface="Arial"/>
            </a:endParaRPr>
          </a:p>
          <a:p>
            <a:pPr marL="457200" indent="-457200" algn="l" rtl="0" fontAlgn="base">
              <a:lnSpc>
                <a:spcPct val="150000"/>
              </a:lnSpc>
              <a:buFont typeface="+mj-lt"/>
              <a:buAutoNum type="arabicPeriod"/>
            </a:pPr>
            <a:r>
              <a:rPr lang="da-DK" sz="2400" b="1" i="0" dirty="0">
                <a:effectLst/>
                <a:latin typeface="+mj-lt"/>
              </a:rPr>
              <a:t>Dialog og handlingsplan </a:t>
            </a:r>
            <a:endParaRPr lang="da-DK" sz="2400" b="1" i="0" dirty="0">
              <a:effectLst/>
              <a:latin typeface="+mj-lt"/>
              <a:cs typeface="Arial"/>
            </a:endParaRPr>
          </a:p>
          <a:p>
            <a:pPr algn="l" rtl="0" fontAlgn="base"/>
            <a:r>
              <a:rPr lang="da-DK" sz="2400" b="0" i="0" dirty="0">
                <a:effectLst/>
                <a:latin typeface="+mj-lt"/>
              </a:rPr>
              <a:t> 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44707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919065" y="2762250"/>
            <a:ext cx="12151888" cy="37240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4400" b="1" dirty="0"/>
              <a:t>1. Forberedelse </a:t>
            </a:r>
          </a:p>
          <a:p>
            <a:pPr marL="0" indent="0">
              <a:buNone/>
            </a:pPr>
            <a:endParaRPr lang="da-DK" sz="2400" b="1" dirty="0"/>
          </a:p>
          <a:p>
            <a:endParaRPr lang="da-DK" sz="2400" b="1" dirty="0">
              <a:cs typeface="Arial"/>
            </a:endParaRPr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39654379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160586" y="168670"/>
            <a:ext cx="12151888" cy="79098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da-DK" sz="3200" b="1" dirty="0"/>
              <a:t>Tidsplan</a:t>
            </a:r>
          </a:p>
          <a:p>
            <a:pPr marL="0" indent="0">
              <a:buNone/>
            </a:pPr>
            <a:endParaRPr lang="da-DK" sz="32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Stabene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Link udsendes i uge </a:t>
            </a: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</a:rPr>
              <a:t>48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 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Rapport i uge </a:t>
            </a: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</a:rPr>
              <a:t>50</a:t>
            </a:r>
            <a:endParaRPr lang="da-DK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endParaRPr lang="da-DK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r>
              <a:rPr lang="da-DK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Vækst- og Udviklingsforvaltningen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Link udsendes i uge 49 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Rapport i uge </a:t>
            </a: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</a:rPr>
              <a:t>51</a:t>
            </a:r>
            <a:endParaRPr lang="da-DK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endParaRPr lang="da-DK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r>
              <a:rPr lang="da-DK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Social-, Sundhed, - og Beskæftigelsesforvaltningen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 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Link udsendes i uge 49 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Rapport i uge </a:t>
            </a: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</a:rPr>
              <a:t>51</a:t>
            </a:r>
            <a:endParaRPr lang="da-DK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endParaRPr lang="da-DK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r>
              <a:rPr lang="da-DK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Børne- og Familieforvaltningen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Link udsendes i uge 49</a:t>
            </a:r>
            <a:b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Rapport i uge </a:t>
            </a: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</a:rPr>
              <a:t>51</a:t>
            </a:r>
            <a:endParaRPr lang="da-DK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40171821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23939" y="168670"/>
            <a:ext cx="11114698" cy="86792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da-DK" sz="3200" b="1" dirty="0"/>
              <a:t>Temaer og spørgsmål</a:t>
            </a:r>
            <a:b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Spørgeskemaets første del består af spørgsmål, som bidrager til at kortlægge arbejdspladsens trivsel. </a:t>
            </a:r>
          </a:p>
          <a:p>
            <a:pPr marL="0" indent="0">
              <a:buNone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Spørgeskemaets anden del består af spørgsmål, som bidrager til at kortlægge den psykiske APV (arbejdspladsvurdering) på arbejdspladsen.  </a:t>
            </a:r>
          </a:p>
          <a:p>
            <a:pPr fontAlgn="base"/>
            <a:r>
              <a:rPr lang="da-DK" sz="2000" dirty="0"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 </a:t>
            </a:r>
            <a:endParaRPr lang="da-DK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base"/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Spørgeskemaets temaer og spørgsmål er drøftet, kvalificeret og besluttet i HovedMED og i Jammerbugt Kommunes tværgående Strategiske Chefforum.</a:t>
            </a:r>
          </a:p>
          <a:p>
            <a:pPr fontAlgn="base"/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fontAlgn="base"/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Temaerne er som følger: 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Indhold og planlægning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Håndtering af krav i arbejdet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Samarbejde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Forandringer på arbejdspladsen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Arbejdsliv og privatliv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Jammerbugt Kommune som arbejdsplads </a:t>
            </a:r>
          </a:p>
          <a:p>
            <a:pPr marL="342900" lvl="0" indent="-342900" fontAlgn="base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Vold, mobning og chikane (Psykisk APV)</a:t>
            </a:r>
          </a:p>
          <a:p>
            <a:pPr lvl="0" fontAlgn="base">
              <a:buSzPts val="1000"/>
              <a:tabLst>
                <a:tab pos="457200" algn="l"/>
              </a:tabLst>
            </a:pPr>
            <a:br>
              <a:rPr lang="da-DK" sz="20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pørgerammen er tilgængelig for alle på TRYK: </a:t>
            </a:r>
            <a:r>
              <a:rPr lang="da-DK" sz="2000" u="none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trivsel-spørgeramme.pdf (jammerbugt.dk)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fontAlgn="base"/>
            <a:r>
              <a:rPr lang="da-DK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da-DK" sz="2400" b="1" dirty="0"/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1033963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287189" y="0"/>
            <a:ext cx="6046234" cy="55638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br>
              <a:rPr lang="da-DK" sz="2400" b="0" i="0" dirty="0">
                <a:effectLst/>
                <a:latin typeface="+mj-lt"/>
              </a:rPr>
            </a:br>
            <a:r>
              <a:rPr lang="da-DK" sz="2400" b="1" i="0" dirty="0">
                <a:effectLst/>
                <a:latin typeface="+mj-lt"/>
              </a:rPr>
              <a:t>Sådan gør vi hos os</a:t>
            </a:r>
          </a:p>
          <a:p>
            <a:endParaRPr lang="da-DK" sz="24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2400" b="1" dirty="0"/>
              <a:t>Vigtige datoer i </a:t>
            </a:r>
            <a:r>
              <a:rPr lang="da-DK" sz="2400" b="1" i="1" dirty="0"/>
              <a:t>vores</a:t>
            </a:r>
            <a:r>
              <a:rPr lang="da-DK" sz="2400" b="1" dirty="0"/>
              <a:t> afdeling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2400" b="1" dirty="0"/>
              <a:t>Har du spørgsmål til spørgerammen?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2400" b="1" dirty="0"/>
              <a:t>Gå til din leder eller medarbejderrepræsentant, hvis du har udfordringer i forhold til at svare (Tid, teknik, sprogbarriere, andet?)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a-DK" sz="24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a-DK" sz="2400" b="1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3BB4334E-F3CF-46D2-893F-9E9FD83A1E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287"/>
          <a:stretch/>
        </p:blipFill>
        <p:spPr>
          <a:xfrm>
            <a:off x="6822944" y="1230279"/>
            <a:ext cx="5369056" cy="337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773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3919065" y="2762250"/>
            <a:ext cx="12151888" cy="37240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a-DK" sz="4400" b="1" dirty="0"/>
              <a:t>2. Kortlægning</a:t>
            </a:r>
          </a:p>
          <a:p>
            <a:pPr marL="0" indent="0">
              <a:buNone/>
            </a:pPr>
            <a:endParaRPr lang="da-DK" sz="2400" b="1" dirty="0"/>
          </a:p>
          <a:p>
            <a:endParaRPr lang="da-DK" sz="2400" b="1" dirty="0">
              <a:cs typeface="Arial"/>
            </a:endParaRPr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7399847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94815" y="168670"/>
            <a:ext cx="11043822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4400" b="1" i="0" u="none" strike="noStrike" kern="1200" cap="none" spc="0" normalizeH="0" baseline="0" noProof="0" dirty="0">
                <a:ln>
                  <a:noFill/>
                </a:ln>
                <a:solidFill>
                  <a:srgbClr val="314A5C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da-DK" sz="4400" b="1" i="0" u="none" strike="noStrike" kern="1200" cap="none" spc="0" normalizeH="0" baseline="0" noProof="0" dirty="0">
              <a:ln>
                <a:noFill/>
              </a:ln>
              <a:solidFill>
                <a:srgbClr val="314A5C"/>
              </a:solidFill>
              <a:effectLst/>
              <a:uLnTx/>
              <a:uFillTx/>
              <a:latin typeface="Arial"/>
              <a:ea typeface="+mn-ea"/>
              <a:cs typeface="Calibri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58D6D3E-BD8D-4406-94B2-2E125C28BDDE}"/>
              </a:ext>
            </a:extLst>
          </p:cNvPr>
          <p:cNvSpPr txBox="1"/>
          <p:nvPr/>
        </p:nvSpPr>
        <p:spPr>
          <a:xfrm>
            <a:off x="283690" y="291935"/>
            <a:ext cx="11114698" cy="80945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da-DK" sz="3200" b="1" dirty="0"/>
              <a:t>Hvem modtager et spørgeskema?</a:t>
            </a:r>
          </a:p>
          <a:p>
            <a:pPr marL="0" indent="0">
              <a:buNone/>
            </a:pPr>
            <a:endParaRPr lang="da-DK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200" dirty="0"/>
              <a:t>Alle fastansatte ledere og medarbejdere, der ved udsendelsestidspunktet har været ansat i mere end 3 måneder</a:t>
            </a:r>
          </a:p>
          <a:p>
            <a:endParaRPr lang="da-DK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200" dirty="0"/>
              <a:t>Også dem i job på særlige vilkår, projektansatte, ansatte på orlov, vikarer, sygemeldte og studentermedhjælpere </a:t>
            </a:r>
            <a:endParaRPr lang="da-DK" sz="3200" dirty="0">
              <a:cs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a-DK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200" i="1" dirty="0"/>
              <a:t>Ikke</a:t>
            </a:r>
            <a:r>
              <a:rPr lang="da-DK" sz="3200" dirty="0"/>
              <a:t> ansatte i løntilskud eller virksomhedspraktik, timelønnede og tilkaldevikarer</a:t>
            </a:r>
            <a:endParaRPr lang="da-DK" sz="3200" b="1" dirty="0"/>
          </a:p>
          <a:p>
            <a:endParaRPr lang="da-DK" sz="2400" b="1" dirty="0"/>
          </a:p>
          <a:p>
            <a:endParaRPr lang="da-DK" sz="24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b="1" i="1" dirty="0"/>
          </a:p>
          <a:p>
            <a:pPr marL="0" indent="0">
              <a:buNone/>
            </a:pPr>
            <a:endParaRPr lang="da-DK" sz="2400" b="1" i="1" dirty="0"/>
          </a:p>
        </p:txBody>
      </p:sp>
    </p:spTree>
    <p:extLst>
      <p:ext uri="{BB962C8B-B14F-4D97-AF65-F5344CB8AC3E}">
        <p14:creationId xmlns:p14="http://schemas.microsoft.com/office/powerpoint/2010/main" val="744039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Jammerbugt tema">
  <a:themeElements>
    <a:clrScheme name="Jammerbugt">
      <a:dk1>
        <a:srgbClr val="314A5C"/>
      </a:dk1>
      <a:lt1>
        <a:srgbClr val="FFFFFF"/>
      </a:lt1>
      <a:dk2>
        <a:srgbClr val="314A5C"/>
      </a:dk2>
      <a:lt2>
        <a:srgbClr val="D0DFE8"/>
      </a:lt2>
      <a:accent1>
        <a:srgbClr val="61666B"/>
      </a:accent1>
      <a:accent2>
        <a:srgbClr val="849F7A"/>
      </a:accent2>
      <a:accent3>
        <a:srgbClr val="B7CFB0"/>
      </a:accent3>
      <a:accent4>
        <a:srgbClr val="F6E12F"/>
      </a:accent4>
      <a:accent5>
        <a:srgbClr val="E9530E"/>
      </a:accent5>
      <a:accent6>
        <a:srgbClr val="4B2713"/>
      </a:accent6>
      <a:hlink>
        <a:srgbClr val="5A9BBC"/>
      </a:hlink>
      <a:folHlink>
        <a:srgbClr val="61666B"/>
      </a:folHlink>
    </a:clrScheme>
    <a:fontScheme name="Jammerbugt tek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esentation-med-farve-bokse-og-grafik  -  Skrivebeskyttet" id="{C4D5EF14-B610-47A8-8C19-46DC1F405D6C}" vid="{E715C96D-91C7-4886-A74E-507D0FCB7EC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3D94806E94E094793EB93064CBDDB55" ma:contentTypeVersion="4" ma:contentTypeDescription="Opret et nyt dokument." ma:contentTypeScope="" ma:versionID="bf80aa8d42b7aea884ac7b8b2922fd48">
  <xsd:schema xmlns:xsd="http://www.w3.org/2001/XMLSchema" xmlns:xs="http://www.w3.org/2001/XMLSchema" xmlns:p="http://schemas.microsoft.com/office/2006/metadata/properties" xmlns:ns2="5453e6c8-4ce3-490e-b64c-42d96e102c48" targetNamespace="http://schemas.microsoft.com/office/2006/metadata/properties" ma:root="true" ma:fieldsID="61ff2e473bf0e6dc87cef3c6ca6d63fa" ns2:_="">
    <xsd:import namespace="5453e6c8-4ce3-490e-b64c-42d96e102c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3e6c8-4ce3-490e-b64c-42d96e102c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6CE781-78EC-4C69-A5D4-734B6FD661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53e6c8-4ce3-490e-b64c-42d96e102c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8F3353-883A-4AA7-901D-81AC971844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32E6F1-6C51-4449-8DB7-500F238BF9CC}">
  <ds:schemaRefs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453e6c8-4ce3-490e-b64c-42d96e102c4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730</Words>
  <Application>Microsoft Office PowerPoint</Application>
  <PresentationFormat>Widescreen</PresentationFormat>
  <Paragraphs>182</Paragraphs>
  <Slides>17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2" baseType="lpstr">
      <vt:lpstr>Arial</vt:lpstr>
      <vt:lpstr>Calibri</vt:lpstr>
      <vt:lpstr>Segoe UI</vt:lpstr>
      <vt:lpstr>Symbol</vt:lpstr>
      <vt:lpstr>Jammerbugt 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Rikke Krogsgaard Eriksen</dc:creator>
  <cp:lastModifiedBy>Rikke Krogsgaard Eriksen</cp:lastModifiedBy>
  <cp:revision>249</cp:revision>
  <cp:lastPrinted>2022-09-19T10:53:21Z</cp:lastPrinted>
  <dcterms:created xsi:type="dcterms:W3CDTF">2021-08-16T11:20:24Z</dcterms:created>
  <dcterms:modified xsi:type="dcterms:W3CDTF">2025-10-09T19:28:07Z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0x010100B3D94806E94E094793EB93064CBDDB55</vt:lpwstr>
  </property>
</Properties>
</file>