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57" r:id="rId5"/>
    <p:sldId id="737" r:id="rId6"/>
    <p:sldId id="786" r:id="rId7"/>
    <p:sldId id="802" r:id="rId8"/>
    <p:sldId id="788" r:id="rId9"/>
    <p:sldId id="796" r:id="rId10"/>
    <p:sldId id="797" r:id="rId11"/>
    <p:sldId id="798" r:id="rId12"/>
    <p:sldId id="800" r:id="rId13"/>
    <p:sldId id="789" r:id="rId14"/>
    <p:sldId id="792" r:id="rId15"/>
    <p:sldId id="791" r:id="rId16"/>
  </p:sldIdLst>
  <p:sldSz cx="12192000" cy="6858000"/>
  <p:notesSz cx="6797675" cy="9926638"/>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A9633F-CB69-E386-DE81-24706DB52A65}" name="Joy Filbert" initials="JF" userId="S::jof@jammerbugt.dk::d085573b-c33e-4c59-9a9e-3ac1e90ec66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A7A7"/>
    <a:srgbClr val="71C6FF"/>
    <a:srgbClr val="85DFFF"/>
    <a:srgbClr val="33CCFF"/>
    <a:srgbClr val="FF9966"/>
    <a:srgbClr val="FFB7DB"/>
    <a:srgbClr val="FF99CC"/>
    <a:srgbClr val="FF7C8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249F28-1951-45E8-953C-959946DAB440}" v="5" dt="2026-01-21T12:17:07.920"/>
    <p1510:client id="{4CB22267-EFA2-4B7A-A5CF-E469B0540DBE}" v="164" dt="2026-01-21T09:55:45.177"/>
    <p1510:client id="{DD166D38-6AB3-4E71-8945-7A8D23091C5E}" v="270" dt="2026-01-21T10:41:14.220"/>
    <p1510:client id="{F1972B3E-E7F1-43B3-96C9-59E5D69BE19F}" v="153" dt="2026-01-20T13:42:13.111"/>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Ingen typografi, tabelgit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Ingen typografi, intet git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819C25-AD43-416A-83E0-A506C0A04204}"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da-DK"/>
        </a:p>
      </dgm:t>
    </dgm:pt>
    <dgm:pt modelId="{46AC05F7-6642-4479-A353-C8C929811E7F}">
      <dgm:prSet phldrT="[Tekst]" custT="1"/>
      <dgm:spPr>
        <a:solidFill>
          <a:schemeClr val="bg1">
            <a:lumMod val="95000"/>
          </a:schemeClr>
        </a:solidFill>
      </dgm:spPr>
      <dgm:t>
        <a:bodyPr/>
        <a:lstStyle/>
        <a:p>
          <a:r>
            <a:rPr lang="da-DK" sz="3200">
              <a:solidFill>
                <a:schemeClr val="accent2"/>
              </a:solidFill>
            </a:rPr>
            <a:t>I</a:t>
          </a:r>
          <a:r>
            <a:rPr lang="da-DK" sz="3200"/>
            <a:t>    </a:t>
          </a:r>
          <a:r>
            <a:rPr lang="da-DK" sz="3200">
              <a:solidFill>
                <a:schemeClr val="accent5"/>
              </a:solidFill>
            </a:rPr>
            <a:t>G</a:t>
          </a:r>
          <a:br>
            <a:rPr lang="da-DK" sz="3200"/>
          </a:br>
          <a:r>
            <a:rPr lang="da-DK" sz="3200">
              <a:solidFill>
                <a:schemeClr val="accent4"/>
              </a:solidFill>
            </a:rPr>
            <a:t>L</a:t>
          </a:r>
          <a:r>
            <a:rPr lang="da-DK" sz="3200"/>
            <a:t>   O</a:t>
          </a:r>
        </a:p>
      </dgm:t>
    </dgm:pt>
    <dgm:pt modelId="{7BD05932-FF2D-4839-9569-0B1AA44CFCA9}" type="parTrans" cxnId="{335FC1A4-5059-4751-A670-AE02CEEB4765}">
      <dgm:prSet/>
      <dgm:spPr/>
      <dgm:t>
        <a:bodyPr/>
        <a:lstStyle/>
        <a:p>
          <a:endParaRPr lang="da-DK"/>
        </a:p>
      </dgm:t>
    </dgm:pt>
    <dgm:pt modelId="{D0CCB35D-B638-410D-81A5-E4C7A46A7F36}" type="sibTrans" cxnId="{335FC1A4-5059-4751-A670-AE02CEEB4765}">
      <dgm:prSet/>
      <dgm:spPr/>
      <dgm:t>
        <a:bodyPr/>
        <a:lstStyle/>
        <a:p>
          <a:endParaRPr lang="da-DK"/>
        </a:p>
      </dgm:t>
    </dgm:pt>
    <dgm:pt modelId="{4A9C85AA-6318-4989-B030-E4F911A06FF6}">
      <dgm:prSet phldrT="[Tekst]"/>
      <dgm:spPr>
        <a:solidFill>
          <a:schemeClr val="accent3"/>
        </a:solidFill>
      </dgm:spPr>
      <dgm:t>
        <a:bodyPr/>
        <a:lstStyle/>
        <a:p>
          <a:r>
            <a:rPr lang="da-DK" b="1">
              <a:solidFill>
                <a:schemeClr val="accent1">
                  <a:lumMod val="75000"/>
                </a:schemeClr>
              </a:solidFill>
            </a:rPr>
            <a:t>I – Individ</a:t>
          </a:r>
        </a:p>
        <a:p>
          <a:r>
            <a:rPr lang="da-DK" i="1">
              <a:solidFill>
                <a:schemeClr val="accent1">
                  <a:lumMod val="75000"/>
                </a:schemeClr>
              </a:solidFill>
            </a:rPr>
            <a:t>Hvad kan jeg selv gøre?</a:t>
          </a:r>
          <a:br>
            <a:rPr lang="da-DK" i="1">
              <a:solidFill>
                <a:schemeClr val="accent1">
                  <a:lumMod val="75000"/>
                </a:schemeClr>
              </a:solidFill>
            </a:rPr>
          </a:br>
          <a:r>
            <a:rPr lang="da-DK" i="0">
              <a:solidFill>
                <a:schemeClr val="accent1">
                  <a:lumMod val="75000"/>
                </a:schemeClr>
              </a:solidFill>
            </a:rPr>
            <a:t>Adfærd, vaner og bidrag i hverdagen</a:t>
          </a:r>
        </a:p>
      </dgm:t>
    </dgm:pt>
    <dgm:pt modelId="{23215455-45FD-44DF-BE8D-56E6DD2EEBFD}" type="parTrans" cxnId="{6A54292C-81D0-47C3-A5E3-C20A4E4BD796}">
      <dgm:prSet/>
      <dgm:spPr/>
      <dgm:t>
        <a:bodyPr/>
        <a:lstStyle/>
        <a:p>
          <a:endParaRPr lang="da-DK"/>
        </a:p>
      </dgm:t>
    </dgm:pt>
    <dgm:pt modelId="{66E69E9D-42CC-4A6F-BFCA-B9C7CF0B9775}" type="sibTrans" cxnId="{6A54292C-81D0-47C3-A5E3-C20A4E4BD796}">
      <dgm:prSet/>
      <dgm:spPr/>
      <dgm:t>
        <a:bodyPr/>
        <a:lstStyle/>
        <a:p>
          <a:endParaRPr lang="da-DK"/>
        </a:p>
      </dgm:t>
    </dgm:pt>
    <dgm:pt modelId="{A5BED2E3-A2B0-4219-87AA-1A0899E92A0D}">
      <dgm:prSet phldrT="[Tekst]"/>
      <dgm:spPr>
        <a:solidFill>
          <a:schemeClr val="accent5">
            <a:lumMod val="40000"/>
            <a:lumOff val="60000"/>
          </a:schemeClr>
        </a:solidFill>
      </dgm:spPr>
      <dgm:t>
        <a:bodyPr/>
        <a:lstStyle/>
        <a:p>
          <a:r>
            <a:rPr lang="da-DK" b="1">
              <a:solidFill>
                <a:schemeClr val="accent1">
                  <a:lumMod val="75000"/>
                </a:schemeClr>
              </a:solidFill>
            </a:rPr>
            <a:t>G – Gruppe</a:t>
          </a:r>
        </a:p>
        <a:p>
          <a:r>
            <a:rPr lang="da-DK" i="1">
              <a:solidFill>
                <a:schemeClr val="accent1">
                  <a:lumMod val="75000"/>
                </a:schemeClr>
              </a:solidFill>
            </a:rPr>
            <a:t>Hvad kan vi gøre sammen som kollegaer?</a:t>
          </a:r>
        </a:p>
        <a:p>
          <a:r>
            <a:rPr lang="da-DK" i="0">
              <a:solidFill>
                <a:schemeClr val="accent1">
                  <a:lumMod val="75000"/>
                </a:schemeClr>
              </a:solidFill>
            </a:rPr>
            <a:t>Samarbejde, omgangstone, støtte og arbejdskultur</a:t>
          </a:r>
        </a:p>
      </dgm:t>
    </dgm:pt>
    <dgm:pt modelId="{DD1B126B-7950-42B6-BF25-A36477AFFAE3}" type="parTrans" cxnId="{020F0CE1-7EBD-41AC-AB47-FD394E44A807}">
      <dgm:prSet/>
      <dgm:spPr/>
      <dgm:t>
        <a:bodyPr/>
        <a:lstStyle/>
        <a:p>
          <a:endParaRPr lang="da-DK"/>
        </a:p>
      </dgm:t>
    </dgm:pt>
    <dgm:pt modelId="{D2E954C0-0656-4AE6-A82C-F21D438FD2B8}" type="sibTrans" cxnId="{020F0CE1-7EBD-41AC-AB47-FD394E44A807}">
      <dgm:prSet/>
      <dgm:spPr/>
      <dgm:t>
        <a:bodyPr/>
        <a:lstStyle/>
        <a:p>
          <a:endParaRPr lang="da-DK"/>
        </a:p>
      </dgm:t>
    </dgm:pt>
    <dgm:pt modelId="{A60BFA44-450A-48E0-B5B4-924991E53591}">
      <dgm:prSet phldrT="[Tekst]"/>
      <dgm:spPr>
        <a:solidFill>
          <a:schemeClr val="accent4">
            <a:lumMod val="40000"/>
            <a:lumOff val="60000"/>
          </a:schemeClr>
        </a:solidFill>
      </dgm:spPr>
      <dgm:t>
        <a:bodyPr/>
        <a:lstStyle/>
        <a:p>
          <a:r>
            <a:rPr lang="da-DK" b="1">
              <a:solidFill>
                <a:schemeClr val="accent1">
                  <a:lumMod val="75000"/>
                </a:schemeClr>
              </a:solidFill>
            </a:rPr>
            <a:t>L – Ledelse</a:t>
          </a:r>
        </a:p>
        <a:p>
          <a:r>
            <a:rPr lang="da-DK" i="1">
              <a:solidFill>
                <a:schemeClr val="accent1">
                  <a:lumMod val="75000"/>
                </a:schemeClr>
              </a:solidFill>
            </a:rPr>
            <a:t>Hvad kan lederen understøtte og beslutte?</a:t>
          </a:r>
        </a:p>
        <a:p>
          <a:r>
            <a:rPr lang="da-DK" i="0">
              <a:solidFill>
                <a:schemeClr val="accent1">
                  <a:lumMod val="75000"/>
                </a:schemeClr>
              </a:solidFill>
            </a:rPr>
            <a:t>Prioritering, faglig sparring, organisering og rammer </a:t>
          </a:r>
        </a:p>
      </dgm:t>
    </dgm:pt>
    <dgm:pt modelId="{04C35EE3-D179-4776-9EC8-EA3B4FB4F6F4}" type="parTrans" cxnId="{4B6437EA-EFA4-469F-8274-7EF76D5C37E6}">
      <dgm:prSet/>
      <dgm:spPr/>
      <dgm:t>
        <a:bodyPr/>
        <a:lstStyle/>
        <a:p>
          <a:endParaRPr lang="da-DK"/>
        </a:p>
      </dgm:t>
    </dgm:pt>
    <dgm:pt modelId="{50C5049F-2D5A-4E50-813A-3B308A271F24}" type="sibTrans" cxnId="{4B6437EA-EFA4-469F-8274-7EF76D5C37E6}">
      <dgm:prSet/>
      <dgm:spPr/>
      <dgm:t>
        <a:bodyPr/>
        <a:lstStyle/>
        <a:p>
          <a:endParaRPr lang="da-DK"/>
        </a:p>
      </dgm:t>
    </dgm:pt>
    <dgm:pt modelId="{A4AB0F31-2494-4E02-B9E2-D8732D26435F}">
      <dgm:prSet phldrT="[Tekst]"/>
      <dgm:spPr>
        <a:solidFill>
          <a:schemeClr val="bg2">
            <a:lumMod val="75000"/>
          </a:schemeClr>
        </a:solidFill>
      </dgm:spPr>
      <dgm:t>
        <a:bodyPr/>
        <a:lstStyle/>
        <a:p>
          <a:r>
            <a:rPr lang="da-DK" b="1">
              <a:solidFill>
                <a:schemeClr val="accent1">
                  <a:lumMod val="75000"/>
                </a:schemeClr>
              </a:solidFill>
            </a:rPr>
            <a:t>O – Organisation</a:t>
          </a:r>
        </a:p>
        <a:p>
          <a:r>
            <a:rPr lang="da-DK" i="1">
              <a:solidFill>
                <a:schemeClr val="accent1">
                  <a:lumMod val="75000"/>
                </a:schemeClr>
              </a:solidFill>
            </a:rPr>
            <a:t>Hvilke forhold skal håndteres på højere niveau?</a:t>
          </a:r>
        </a:p>
        <a:p>
          <a:r>
            <a:rPr lang="da-DK" i="0">
              <a:solidFill>
                <a:schemeClr val="accent1">
                  <a:lumMod val="75000"/>
                </a:schemeClr>
              </a:solidFill>
            </a:rPr>
            <a:t>Politikker, processer, ressourcer og strukturelle rammen</a:t>
          </a:r>
        </a:p>
      </dgm:t>
    </dgm:pt>
    <dgm:pt modelId="{090E2C6C-69DB-422B-BA0B-957F012A75AB}" type="parTrans" cxnId="{B73E63B4-8A4B-4934-B692-78FFB71B7A14}">
      <dgm:prSet/>
      <dgm:spPr/>
      <dgm:t>
        <a:bodyPr/>
        <a:lstStyle/>
        <a:p>
          <a:endParaRPr lang="da-DK"/>
        </a:p>
      </dgm:t>
    </dgm:pt>
    <dgm:pt modelId="{CC0DBE63-852D-4A74-BB58-2A526BDEAB51}" type="sibTrans" cxnId="{B73E63B4-8A4B-4934-B692-78FFB71B7A14}">
      <dgm:prSet/>
      <dgm:spPr/>
      <dgm:t>
        <a:bodyPr/>
        <a:lstStyle/>
        <a:p>
          <a:endParaRPr lang="da-DK"/>
        </a:p>
      </dgm:t>
    </dgm:pt>
    <dgm:pt modelId="{B9461E2C-E613-49E8-B546-5631087AF814}" type="pres">
      <dgm:prSet presAssocID="{D5819C25-AD43-416A-83E0-A506C0A04204}" presName="diagram" presStyleCnt="0">
        <dgm:presLayoutVars>
          <dgm:chMax val="1"/>
          <dgm:dir/>
          <dgm:animLvl val="ctr"/>
          <dgm:resizeHandles val="exact"/>
        </dgm:presLayoutVars>
      </dgm:prSet>
      <dgm:spPr/>
    </dgm:pt>
    <dgm:pt modelId="{DD47F0D1-318D-4B01-97CE-810EEFA01CB6}" type="pres">
      <dgm:prSet presAssocID="{D5819C25-AD43-416A-83E0-A506C0A04204}" presName="matrix" presStyleCnt="0"/>
      <dgm:spPr/>
    </dgm:pt>
    <dgm:pt modelId="{E2BFD590-D137-44CA-8EFD-9033A38A88E2}" type="pres">
      <dgm:prSet presAssocID="{D5819C25-AD43-416A-83E0-A506C0A04204}" presName="tile1" presStyleLbl="node1" presStyleIdx="0" presStyleCnt="4" custLinFactNeighborX="-1463"/>
      <dgm:spPr/>
    </dgm:pt>
    <dgm:pt modelId="{FE35F2DA-5390-4D00-B36B-9AEDA30B9A90}" type="pres">
      <dgm:prSet presAssocID="{D5819C25-AD43-416A-83E0-A506C0A04204}" presName="tile1text" presStyleLbl="node1" presStyleIdx="0" presStyleCnt="4">
        <dgm:presLayoutVars>
          <dgm:chMax val="0"/>
          <dgm:chPref val="0"/>
          <dgm:bulletEnabled val="1"/>
        </dgm:presLayoutVars>
      </dgm:prSet>
      <dgm:spPr/>
    </dgm:pt>
    <dgm:pt modelId="{5250968C-87FB-4972-9EB0-A82B3306198A}" type="pres">
      <dgm:prSet presAssocID="{D5819C25-AD43-416A-83E0-A506C0A04204}" presName="tile2" presStyleLbl="node1" presStyleIdx="1" presStyleCnt="4"/>
      <dgm:spPr/>
    </dgm:pt>
    <dgm:pt modelId="{DC67C76D-3AAA-48DD-A287-3798D5F95764}" type="pres">
      <dgm:prSet presAssocID="{D5819C25-AD43-416A-83E0-A506C0A04204}" presName="tile2text" presStyleLbl="node1" presStyleIdx="1" presStyleCnt="4">
        <dgm:presLayoutVars>
          <dgm:chMax val="0"/>
          <dgm:chPref val="0"/>
          <dgm:bulletEnabled val="1"/>
        </dgm:presLayoutVars>
      </dgm:prSet>
      <dgm:spPr/>
    </dgm:pt>
    <dgm:pt modelId="{3CC36407-17D0-4E99-9FDB-49A42A1B9FBF}" type="pres">
      <dgm:prSet presAssocID="{D5819C25-AD43-416A-83E0-A506C0A04204}" presName="tile3" presStyleLbl="node1" presStyleIdx="2" presStyleCnt="4"/>
      <dgm:spPr/>
    </dgm:pt>
    <dgm:pt modelId="{D912CAB1-69BC-4D62-9243-0AC34CD22B6D}" type="pres">
      <dgm:prSet presAssocID="{D5819C25-AD43-416A-83E0-A506C0A04204}" presName="tile3text" presStyleLbl="node1" presStyleIdx="2" presStyleCnt="4">
        <dgm:presLayoutVars>
          <dgm:chMax val="0"/>
          <dgm:chPref val="0"/>
          <dgm:bulletEnabled val="1"/>
        </dgm:presLayoutVars>
      </dgm:prSet>
      <dgm:spPr/>
    </dgm:pt>
    <dgm:pt modelId="{46095705-DAF8-4391-9C2D-0931FB1F2A13}" type="pres">
      <dgm:prSet presAssocID="{D5819C25-AD43-416A-83E0-A506C0A04204}" presName="tile4" presStyleLbl="node1" presStyleIdx="3" presStyleCnt="4"/>
      <dgm:spPr/>
    </dgm:pt>
    <dgm:pt modelId="{8BD04F76-367F-474D-929E-7DD25F20305D}" type="pres">
      <dgm:prSet presAssocID="{D5819C25-AD43-416A-83E0-A506C0A04204}" presName="tile4text" presStyleLbl="node1" presStyleIdx="3" presStyleCnt="4">
        <dgm:presLayoutVars>
          <dgm:chMax val="0"/>
          <dgm:chPref val="0"/>
          <dgm:bulletEnabled val="1"/>
        </dgm:presLayoutVars>
      </dgm:prSet>
      <dgm:spPr/>
    </dgm:pt>
    <dgm:pt modelId="{A837AD48-F370-4B5E-B28C-74C61E68D38C}" type="pres">
      <dgm:prSet presAssocID="{D5819C25-AD43-416A-83E0-A506C0A04204}" presName="centerTile" presStyleLbl="fgShp" presStyleIdx="0" presStyleCnt="1" custScaleX="87176">
        <dgm:presLayoutVars>
          <dgm:chMax val="0"/>
          <dgm:chPref val="0"/>
        </dgm:presLayoutVars>
      </dgm:prSet>
      <dgm:spPr/>
    </dgm:pt>
  </dgm:ptLst>
  <dgm:cxnLst>
    <dgm:cxn modelId="{B15BFE0E-12C3-43F3-9BF0-1D1370CE4051}" type="presOf" srcId="{A4AB0F31-2494-4E02-B9E2-D8732D26435F}" destId="{46095705-DAF8-4391-9C2D-0931FB1F2A13}" srcOrd="0" destOrd="0" presId="urn:microsoft.com/office/officeart/2005/8/layout/matrix1"/>
    <dgm:cxn modelId="{6A54292C-81D0-47C3-A5E3-C20A4E4BD796}" srcId="{46AC05F7-6642-4479-A353-C8C929811E7F}" destId="{4A9C85AA-6318-4989-B030-E4F911A06FF6}" srcOrd="0" destOrd="0" parTransId="{23215455-45FD-44DF-BE8D-56E6DD2EEBFD}" sibTransId="{66E69E9D-42CC-4A6F-BFCA-B9C7CF0B9775}"/>
    <dgm:cxn modelId="{9D081232-56F3-460C-9F48-030270E471B9}" type="presOf" srcId="{46AC05F7-6642-4479-A353-C8C929811E7F}" destId="{A837AD48-F370-4B5E-B28C-74C61E68D38C}" srcOrd="0" destOrd="0" presId="urn:microsoft.com/office/officeart/2005/8/layout/matrix1"/>
    <dgm:cxn modelId="{CC268A32-5A28-4960-B2D0-D732B82BDE2A}" type="presOf" srcId="{A5BED2E3-A2B0-4219-87AA-1A0899E92A0D}" destId="{DC67C76D-3AAA-48DD-A287-3798D5F95764}" srcOrd="1" destOrd="0" presId="urn:microsoft.com/office/officeart/2005/8/layout/matrix1"/>
    <dgm:cxn modelId="{1BFAE135-127A-446F-99A8-BCA132CE55AD}" type="presOf" srcId="{4A9C85AA-6318-4989-B030-E4F911A06FF6}" destId="{FE35F2DA-5390-4D00-B36B-9AEDA30B9A90}" srcOrd="1" destOrd="0" presId="urn:microsoft.com/office/officeart/2005/8/layout/matrix1"/>
    <dgm:cxn modelId="{7C9E6D3B-3C99-4D61-9489-1E4568701E62}" type="presOf" srcId="{A5BED2E3-A2B0-4219-87AA-1A0899E92A0D}" destId="{5250968C-87FB-4972-9EB0-A82B3306198A}" srcOrd="0" destOrd="0" presId="urn:microsoft.com/office/officeart/2005/8/layout/matrix1"/>
    <dgm:cxn modelId="{3B5E9872-F132-4F9B-9DFF-643DDA69A057}" type="presOf" srcId="{A4AB0F31-2494-4E02-B9E2-D8732D26435F}" destId="{8BD04F76-367F-474D-929E-7DD25F20305D}" srcOrd="1" destOrd="0" presId="urn:microsoft.com/office/officeart/2005/8/layout/matrix1"/>
    <dgm:cxn modelId="{615FC08B-CC5A-4173-BD7C-0B2AED86236C}" type="presOf" srcId="{A60BFA44-450A-48E0-B5B4-924991E53591}" destId="{3CC36407-17D0-4E99-9FDB-49A42A1B9FBF}" srcOrd="0" destOrd="0" presId="urn:microsoft.com/office/officeart/2005/8/layout/matrix1"/>
    <dgm:cxn modelId="{335FC1A4-5059-4751-A670-AE02CEEB4765}" srcId="{D5819C25-AD43-416A-83E0-A506C0A04204}" destId="{46AC05F7-6642-4479-A353-C8C929811E7F}" srcOrd="0" destOrd="0" parTransId="{7BD05932-FF2D-4839-9569-0B1AA44CFCA9}" sibTransId="{D0CCB35D-B638-410D-81A5-E4C7A46A7F36}"/>
    <dgm:cxn modelId="{B73E63B4-8A4B-4934-B692-78FFB71B7A14}" srcId="{46AC05F7-6642-4479-A353-C8C929811E7F}" destId="{A4AB0F31-2494-4E02-B9E2-D8732D26435F}" srcOrd="3" destOrd="0" parTransId="{090E2C6C-69DB-422B-BA0B-957F012A75AB}" sibTransId="{CC0DBE63-852D-4A74-BB58-2A526BDEAB51}"/>
    <dgm:cxn modelId="{020F0CE1-7EBD-41AC-AB47-FD394E44A807}" srcId="{46AC05F7-6642-4479-A353-C8C929811E7F}" destId="{A5BED2E3-A2B0-4219-87AA-1A0899E92A0D}" srcOrd="1" destOrd="0" parTransId="{DD1B126B-7950-42B6-BF25-A36477AFFAE3}" sibTransId="{D2E954C0-0656-4AE6-A82C-F21D438FD2B8}"/>
    <dgm:cxn modelId="{4B6437EA-EFA4-469F-8274-7EF76D5C37E6}" srcId="{46AC05F7-6642-4479-A353-C8C929811E7F}" destId="{A60BFA44-450A-48E0-B5B4-924991E53591}" srcOrd="2" destOrd="0" parTransId="{04C35EE3-D179-4776-9EC8-EA3B4FB4F6F4}" sibTransId="{50C5049F-2D5A-4E50-813A-3B308A271F24}"/>
    <dgm:cxn modelId="{23FA33EB-6876-41D3-96F9-D62E43085AEC}" type="presOf" srcId="{D5819C25-AD43-416A-83E0-A506C0A04204}" destId="{B9461E2C-E613-49E8-B546-5631087AF814}" srcOrd="0" destOrd="0" presId="urn:microsoft.com/office/officeart/2005/8/layout/matrix1"/>
    <dgm:cxn modelId="{AA9B4CF3-034B-47AD-BF26-18F6A1ECA0AE}" type="presOf" srcId="{4A9C85AA-6318-4989-B030-E4F911A06FF6}" destId="{E2BFD590-D137-44CA-8EFD-9033A38A88E2}" srcOrd="0" destOrd="0" presId="urn:microsoft.com/office/officeart/2005/8/layout/matrix1"/>
    <dgm:cxn modelId="{73D752FD-6BE7-4F21-921F-68F5B9C66231}" type="presOf" srcId="{A60BFA44-450A-48E0-B5B4-924991E53591}" destId="{D912CAB1-69BC-4D62-9243-0AC34CD22B6D}" srcOrd="1" destOrd="0" presId="urn:microsoft.com/office/officeart/2005/8/layout/matrix1"/>
    <dgm:cxn modelId="{5287687D-AFC4-4B5B-BE1F-0F7B15087EE1}" type="presParOf" srcId="{B9461E2C-E613-49E8-B546-5631087AF814}" destId="{DD47F0D1-318D-4B01-97CE-810EEFA01CB6}" srcOrd="0" destOrd="0" presId="urn:microsoft.com/office/officeart/2005/8/layout/matrix1"/>
    <dgm:cxn modelId="{D373FA05-ADCC-4295-AE1D-50A31360D5A7}" type="presParOf" srcId="{DD47F0D1-318D-4B01-97CE-810EEFA01CB6}" destId="{E2BFD590-D137-44CA-8EFD-9033A38A88E2}" srcOrd="0" destOrd="0" presId="urn:microsoft.com/office/officeart/2005/8/layout/matrix1"/>
    <dgm:cxn modelId="{7212CC59-B6D3-441F-844E-6B00CEF5C799}" type="presParOf" srcId="{DD47F0D1-318D-4B01-97CE-810EEFA01CB6}" destId="{FE35F2DA-5390-4D00-B36B-9AEDA30B9A90}" srcOrd="1" destOrd="0" presId="urn:microsoft.com/office/officeart/2005/8/layout/matrix1"/>
    <dgm:cxn modelId="{2FFC7790-3181-4F02-98F1-02CC50A78B9A}" type="presParOf" srcId="{DD47F0D1-318D-4B01-97CE-810EEFA01CB6}" destId="{5250968C-87FB-4972-9EB0-A82B3306198A}" srcOrd="2" destOrd="0" presId="urn:microsoft.com/office/officeart/2005/8/layout/matrix1"/>
    <dgm:cxn modelId="{807ABB59-E1E3-4896-8F8E-0A244CC792C2}" type="presParOf" srcId="{DD47F0D1-318D-4B01-97CE-810EEFA01CB6}" destId="{DC67C76D-3AAA-48DD-A287-3798D5F95764}" srcOrd="3" destOrd="0" presId="urn:microsoft.com/office/officeart/2005/8/layout/matrix1"/>
    <dgm:cxn modelId="{DFD3299A-0BF4-4138-A7BE-9E2F72868651}" type="presParOf" srcId="{DD47F0D1-318D-4B01-97CE-810EEFA01CB6}" destId="{3CC36407-17D0-4E99-9FDB-49A42A1B9FBF}" srcOrd="4" destOrd="0" presId="urn:microsoft.com/office/officeart/2005/8/layout/matrix1"/>
    <dgm:cxn modelId="{A36FB62A-9C51-40BA-9949-9E7427F631D0}" type="presParOf" srcId="{DD47F0D1-318D-4B01-97CE-810EEFA01CB6}" destId="{D912CAB1-69BC-4D62-9243-0AC34CD22B6D}" srcOrd="5" destOrd="0" presId="urn:microsoft.com/office/officeart/2005/8/layout/matrix1"/>
    <dgm:cxn modelId="{7774EA45-F5B8-4AD8-9238-1F6CDA470542}" type="presParOf" srcId="{DD47F0D1-318D-4B01-97CE-810EEFA01CB6}" destId="{46095705-DAF8-4391-9C2D-0931FB1F2A13}" srcOrd="6" destOrd="0" presId="urn:microsoft.com/office/officeart/2005/8/layout/matrix1"/>
    <dgm:cxn modelId="{E930CAA1-18BB-44E0-ACA0-B887B01A7B90}" type="presParOf" srcId="{DD47F0D1-318D-4B01-97CE-810EEFA01CB6}" destId="{8BD04F76-367F-474D-929E-7DD25F20305D}" srcOrd="7" destOrd="0" presId="urn:microsoft.com/office/officeart/2005/8/layout/matrix1"/>
    <dgm:cxn modelId="{AC66B5F7-926F-48D6-8647-723A998D8E87}" type="presParOf" srcId="{B9461E2C-E613-49E8-B546-5631087AF814}" destId="{A837AD48-F370-4B5E-B28C-74C61E68D38C}"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D84AE7-8AC1-4575-B270-C6C291084516}"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da-DK"/>
        </a:p>
      </dgm:t>
    </dgm:pt>
    <dgm:pt modelId="{6EBE06D8-9F8B-4E63-8A7D-EA46603A2D5A}">
      <dgm:prSet phldrT="[Tekst]" custT="1"/>
      <dgm:spPr>
        <a:solidFill>
          <a:srgbClr val="FFA7A7"/>
        </a:solidFill>
        <a:ln>
          <a:noFill/>
        </a:ln>
      </dgm:spPr>
      <dgm:t>
        <a:bodyPr/>
        <a:lstStyle/>
        <a:p>
          <a:r>
            <a:rPr lang="da-DK" sz="4000">
              <a:solidFill>
                <a:schemeClr val="bg2">
                  <a:lumMod val="25000"/>
                </a:schemeClr>
              </a:solidFill>
            </a:rPr>
            <a:t>Udfør nu</a:t>
          </a:r>
        </a:p>
        <a:p>
          <a:r>
            <a:rPr lang="da-DK" sz="1400">
              <a:solidFill>
                <a:schemeClr val="bg2">
                  <a:lumMod val="25000"/>
                </a:schemeClr>
              </a:solidFill>
            </a:rPr>
            <a:t>Lavt hængende frugter med tydelig effekt. Kan udføres af os selv</a:t>
          </a:r>
        </a:p>
      </dgm:t>
    </dgm:pt>
    <dgm:pt modelId="{BBB8A23B-96F0-4BED-9076-08EE6BD1EAF8}" type="parTrans" cxnId="{5F92E96E-A6A3-4A66-A9A7-79EFA0244B21}">
      <dgm:prSet/>
      <dgm:spPr/>
      <dgm:t>
        <a:bodyPr/>
        <a:lstStyle/>
        <a:p>
          <a:endParaRPr lang="da-DK">
            <a:solidFill>
              <a:schemeClr val="bg2">
                <a:lumMod val="25000"/>
              </a:schemeClr>
            </a:solidFill>
          </a:endParaRPr>
        </a:p>
      </dgm:t>
    </dgm:pt>
    <dgm:pt modelId="{6CD92C89-1AB9-48D3-9939-22F67B83AAC5}" type="sibTrans" cxnId="{5F92E96E-A6A3-4A66-A9A7-79EFA0244B21}">
      <dgm:prSet/>
      <dgm:spPr/>
      <dgm:t>
        <a:bodyPr/>
        <a:lstStyle/>
        <a:p>
          <a:endParaRPr lang="da-DK">
            <a:solidFill>
              <a:schemeClr val="bg2">
                <a:lumMod val="25000"/>
              </a:schemeClr>
            </a:solidFill>
          </a:endParaRPr>
        </a:p>
      </dgm:t>
    </dgm:pt>
    <dgm:pt modelId="{FBA5D672-11B2-4921-A90D-41218E517442}">
      <dgm:prSet phldrT="[Tekst]" custT="1"/>
      <dgm:spPr>
        <a:solidFill>
          <a:srgbClr val="71C6FF"/>
        </a:solidFill>
        <a:ln>
          <a:noFill/>
        </a:ln>
      </dgm:spPr>
      <dgm:t>
        <a:bodyPr/>
        <a:lstStyle/>
        <a:p>
          <a:r>
            <a:rPr lang="da-DK" sz="4000">
              <a:solidFill>
                <a:schemeClr val="bg2">
                  <a:lumMod val="25000"/>
                </a:schemeClr>
              </a:solidFill>
            </a:rPr>
            <a:t>Planlæg</a:t>
          </a:r>
        </a:p>
        <a:p>
          <a:r>
            <a:rPr lang="da-DK" sz="1400">
              <a:solidFill>
                <a:schemeClr val="bg2">
                  <a:lumMod val="25000"/>
                </a:schemeClr>
              </a:solidFill>
            </a:rPr>
            <a:t>Kan udføres af os selv, men kræver mere planlægning at udføres</a:t>
          </a:r>
        </a:p>
      </dgm:t>
    </dgm:pt>
    <dgm:pt modelId="{7D34C32D-5C71-48A1-87D1-C81C8B381CFB}" type="parTrans" cxnId="{6B57B9F5-FC68-4B16-8159-658D0AB70301}">
      <dgm:prSet/>
      <dgm:spPr/>
      <dgm:t>
        <a:bodyPr/>
        <a:lstStyle/>
        <a:p>
          <a:endParaRPr lang="da-DK">
            <a:solidFill>
              <a:schemeClr val="bg2">
                <a:lumMod val="25000"/>
              </a:schemeClr>
            </a:solidFill>
          </a:endParaRPr>
        </a:p>
      </dgm:t>
    </dgm:pt>
    <dgm:pt modelId="{E1A7F2B4-FB38-4C69-82D6-C96D520CFC4A}" type="sibTrans" cxnId="{6B57B9F5-FC68-4B16-8159-658D0AB70301}">
      <dgm:prSet/>
      <dgm:spPr/>
      <dgm:t>
        <a:bodyPr/>
        <a:lstStyle/>
        <a:p>
          <a:endParaRPr lang="da-DK">
            <a:solidFill>
              <a:schemeClr val="bg2">
                <a:lumMod val="25000"/>
              </a:schemeClr>
            </a:solidFill>
          </a:endParaRPr>
        </a:p>
      </dgm:t>
    </dgm:pt>
    <dgm:pt modelId="{37BB4958-1B25-4107-B02D-C58FF90FF3A7}">
      <dgm:prSet phldrT="[Tekst]" custT="1"/>
      <dgm:spPr>
        <a:solidFill>
          <a:schemeClr val="tx1">
            <a:lumMod val="60000"/>
            <a:lumOff val="40000"/>
          </a:schemeClr>
        </a:solidFill>
        <a:ln>
          <a:noFill/>
        </a:ln>
      </dgm:spPr>
      <dgm:t>
        <a:bodyPr/>
        <a:lstStyle/>
        <a:p>
          <a:r>
            <a:rPr lang="da-DK" sz="4000">
              <a:solidFill>
                <a:schemeClr val="bg2">
                  <a:lumMod val="25000"/>
                </a:schemeClr>
              </a:solidFill>
            </a:rPr>
            <a:t>Uddelegér</a:t>
          </a:r>
        </a:p>
        <a:p>
          <a:r>
            <a:rPr lang="da-DK" sz="1400">
              <a:solidFill>
                <a:schemeClr val="bg2">
                  <a:lumMod val="25000"/>
                </a:schemeClr>
              </a:solidFill>
            </a:rPr>
            <a:t>Kan ikke udføres af os alene</a:t>
          </a:r>
        </a:p>
        <a:p>
          <a:endParaRPr lang="da-DK" sz="2800">
            <a:solidFill>
              <a:schemeClr val="bg2">
                <a:lumMod val="25000"/>
              </a:schemeClr>
            </a:solidFill>
          </a:endParaRPr>
        </a:p>
      </dgm:t>
    </dgm:pt>
    <dgm:pt modelId="{E79947B5-8411-4933-BF63-BC5704694011}" type="parTrans" cxnId="{C9C1D392-576F-48CB-808F-518117B5DD3B}">
      <dgm:prSet/>
      <dgm:spPr/>
      <dgm:t>
        <a:bodyPr/>
        <a:lstStyle/>
        <a:p>
          <a:endParaRPr lang="da-DK">
            <a:solidFill>
              <a:schemeClr val="bg2">
                <a:lumMod val="25000"/>
              </a:schemeClr>
            </a:solidFill>
          </a:endParaRPr>
        </a:p>
      </dgm:t>
    </dgm:pt>
    <dgm:pt modelId="{63E35A61-BE49-4A16-B7EB-72CF4920A493}" type="sibTrans" cxnId="{C9C1D392-576F-48CB-808F-518117B5DD3B}">
      <dgm:prSet/>
      <dgm:spPr/>
      <dgm:t>
        <a:bodyPr/>
        <a:lstStyle/>
        <a:p>
          <a:endParaRPr lang="da-DK">
            <a:solidFill>
              <a:schemeClr val="bg2">
                <a:lumMod val="25000"/>
              </a:schemeClr>
            </a:solidFill>
          </a:endParaRPr>
        </a:p>
      </dgm:t>
    </dgm:pt>
    <dgm:pt modelId="{5928A865-2B9B-44B0-B626-43E606D23618}">
      <dgm:prSet phldrT="[Tekst]" custT="1"/>
      <dgm:spPr>
        <a:solidFill>
          <a:schemeClr val="bg1">
            <a:lumMod val="75000"/>
          </a:schemeClr>
        </a:solidFill>
        <a:ln>
          <a:noFill/>
        </a:ln>
      </dgm:spPr>
      <dgm:t>
        <a:bodyPr/>
        <a:lstStyle/>
        <a:p>
          <a:r>
            <a:rPr lang="da-DK" sz="4000">
              <a:solidFill>
                <a:schemeClr val="bg2">
                  <a:lumMod val="25000"/>
                </a:schemeClr>
              </a:solidFill>
            </a:rPr>
            <a:t>Parkér</a:t>
          </a:r>
        </a:p>
        <a:p>
          <a:r>
            <a:rPr lang="da-DK" sz="1400">
              <a:solidFill>
                <a:schemeClr val="bg2">
                  <a:lumMod val="25000"/>
                </a:schemeClr>
              </a:solidFill>
            </a:rPr>
            <a:t>Sættes på ventelisten og genbesøges senere. Lav effekt eller for stor indsats lige nu</a:t>
          </a:r>
        </a:p>
      </dgm:t>
    </dgm:pt>
    <dgm:pt modelId="{C95957D8-BC3A-4729-9341-691D8C004E6B}" type="parTrans" cxnId="{CB79D553-8CDC-4524-9A96-C893145AB45E}">
      <dgm:prSet/>
      <dgm:spPr/>
      <dgm:t>
        <a:bodyPr/>
        <a:lstStyle/>
        <a:p>
          <a:endParaRPr lang="da-DK">
            <a:solidFill>
              <a:schemeClr val="bg2">
                <a:lumMod val="25000"/>
              </a:schemeClr>
            </a:solidFill>
          </a:endParaRPr>
        </a:p>
      </dgm:t>
    </dgm:pt>
    <dgm:pt modelId="{63EA62DE-447D-40E1-8BEE-56AC84D8ED4B}" type="sibTrans" cxnId="{CB79D553-8CDC-4524-9A96-C893145AB45E}">
      <dgm:prSet/>
      <dgm:spPr/>
      <dgm:t>
        <a:bodyPr/>
        <a:lstStyle/>
        <a:p>
          <a:endParaRPr lang="da-DK">
            <a:solidFill>
              <a:schemeClr val="bg2">
                <a:lumMod val="25000"/>
              </a:schemeClr>
            </a:solidFill>
          </a:endParaRPr>
        </a:p>
      </dgm:t>
    </dgm:pt>
    <dgm:pt modelId="{124601E9-3E4B-46C6-890F-77C0C13B7B66}" type="pres">
      <dgm:prSet presAssocID="{3DD84AE7-8AC1-4575-B270-C6C291084516}" presName="matrix" presStyleCnt="0">
        <dgm:presLayoutVars>
          <dgm:chMax val="1"/>
          <dgm:dir/>
          <dgm:resizeHandles val="exact"/>
        </dgm:presLayoutVars>
      </dgm:prSet>
      <dgm:spPr/>
    </dgm:pt>
    <dgm:pt modelId="{B2ABF347-CFC5-4E5B-AC83-C6D90B4064A7}" type="pres">
      <dgm:prSet presAssocID="{3DD84AE7-8AC1-4575-B270-C6C291084516}" presName="axisShape" presStyleLbl="bgShp" presStyleIdx="0" presStyleCnt="1" custScaleX="151020"/>
      <dgm:spPr/>
    </dgm:pt>
    <dgm:pt modelId="{855F479E-5B0D-4A89-BB01-CAD82A393809}" type="pres">
      <dgm:prSet presAssocID="{3DD84AE7-8AC1-4575-B270-C6C291084516}" presName="rect1" presStyleLbl="node1" presStyleIdx="0" presStyleCnt="4" custScaleX="168427" custLinFactNeighborX="-36206" custLinFactNeighborY="-936">
        <dgm:presLayoutVars>
          <dgm:chMax val="0"/>
          <dgm:chPref val="0"/>
          <dgm:bulletEnabled val="1"/>
        </dgm:presLayoutVars>
      </dgm:prSet>
      <dgm:spPr/>
    </dgm:pt>
    <dgm:pt modelId="{86E6E7AD-EFF0-4A1D-AE8B-B91FFEBE0CD6}" type="pres">
      <dgm:prSet presAssocID="{3DD84AE7-8AC1-4575-B270-C6C291084516}" presName="rect2" presStyleLbl="node1" presStyleIdx="1" presStyleCnt="4" custScaleX="168427" custLinFactNeighborX="36764" custLinFactNeighborY="-1697">
        <dgm:presLayoutVars>
          <dgm:chMax val="0"/>
          <dgm:chPref val="0"/>
          <dgm:bulletEnabled val="1"/>
        </dgm:presLayoutVars>
      </dgm:prSet>
      <dgm:spPr/>
    </dgm:pt>
    <dgm:pt modelId="{910AD70A-D4C3-4311-A311-3A86FEC4F9BC}" type="pres">
      <dgm:prSet presAssocID="{3DD84AE7-8AC1-4575-B270-C6C291084516}" presName="rect3" presStyleLbl="node1" presStyleIdx="2" presStyleCnt="4" custScaleX="168427" custLinFactNeighborX="-36206" custLinFactNeighborY="-936">
        <dgm:presLayoutVars>
          <dgm:chMax val="0"/>
          <dgm:chPref val="0"/>
          <dgm:bulletEnabled val="1"/>
        </dgm:presLayoutVars>
      </dgm:prSet>
      <dgm:spPr/>
    </dgm:pt>
    <dgm:pt modelId="{F85072DB-5340-4FA0-82DE-B0793141A5D8}" type="pres">
      <dgm:prSet presAssocID="{3DD84AE7-8AC1-4575-B270-C6C291084516}" presName="rect4" presStyleLbl="node1" presStyleIdx="3" presStyleCnt="4" custScaleX="168427" custLinFactNeighborX="36764" custLinFactNeighborY="-1697">
        <dgm:presLayoutVars>
          <dgm:chMax val="0"/>
          <dgm:chPref val="0"/>
          <dgm:bulletEnabled val="1"/>
        </dgm:presLayoutVars>
      </dgm:prSet>
      <dgm:spPr/>
    </dgm:pt>
  </dgm:ptLst>
  <dgm:cxnLst>
    <dgm:cxn modelId="{846CDD63-20DC-48CC-B0C0-E0DCC1CE9803}" type="presOf" srcId="{3DD84AE7-8AC1-4575-B270-C6C291084516}" destId="{124601E9-3E4B-46C6-890F-77C0C13B7B66}" srcOrd="0" destOrd="0" presId="urn:microsoft.com/office/officeart/2005/8/layout/matrix2"/>
    <dgm:cxn modelId="{984FB54B-4181-4905-B2DC-C04CE81C31B6}" type="presOf" srcId="{5928A865-2B9B-44B0-B626-43E606D23618}" destId="{F85072DB-5340-4FA0-82DE-B0793141A5D8}" srcOrd="0" destOrd="0" presId="urn:microsoft.com/office/officeart/2005/8/layout/matrix2"/>
    <dgm:cxn modelId="{5F92E96E-A6A3-4A66-A9A7-79EFA0244B21}" srcId="{3DD84AE7-8AC1-4575-B270-C6C291084516}" destId="{6EBE06D8-9F8B-4E63-8A7D-EA46603A2D5A}" srcOrd="0" destOrd="0" parTransId="{BBB8A23B-96F0-4BED-9076-08EE6BD1EAF8}" sibTransId="{6CD92C89-1AB9-48D3-9939-22F67B83AAC5}"/>
    <dgm:cxn modelId="{D4F70B71-0C06-4079-B5E5-3193D55AED33}" type="presOf" srcId="{37BB4958-1B25-4107-B02D-C58FF90FF3A7}" destId="{910AD70A-D4C3-4311-A311-3A86FEC4F9BC}" srcOrd="0" destOrd="0" presId="urn:microsoft.com/office/officeart/2005/8/layout/matrix2"/>
    <dgm:cxn modelId="{CB79D553-8CDC-4524-9A96-C893145AB45E}" srcId="{3DD84AE7-8AC1-4575-B270-C6C291084516}" destId="{5928A865-2B9B-44B0-B626-43E606D23618}" srcOrd="3" destOrd="0" parTransId="{C95957D8-BC3A-4729-9341-691D8C004E6B}" sibTransId="{63EA62DE-447D-40E1-8BEE-56AC84D8ED4B}"/>
    <dgm:cxn modelId="{F9D7B57A-E6F6-4E1A-8A59-83AD47D063A3}" type="presOf" srcId="{6EBE06D8-9F8B-4E63-8A7D-EA46603A2D5A}" destId="{855F479E-5B0D-4A89-BB01-CAD82A393809}" srcOrd="0" destOrd="0" presId="urn:microsoft.com/office/officeart/2005/8/layout/matrix2"/>
    <dgm:cxn modelId="{C9C1D392-576F-48CB-808F-518117B5DD3B}" srcId="{3DD84AE7-8AC1-4575-B270-C6C291084516}" destId="{37BB4958-1B25-4107-B02D-C58FF90FF3A7}" srcOrd="2" destOrd="0" parTransId="{E79947B5-8411-4933-BF63-BC5704694011}" sibTransId="{63E35A61-BE49-4A16-B7EB-72CF4920A493}"/>
    <dgm:cxn modelId="{3A82AAA9-261C-4260-AA98-264DF0FA23B8}" type="presOf" srcId="{FBA5D672-11B2-4921-A90D-41218E517442}" destId="{86E6E7AD-EFF0-4A1D-AE8B-B91FFEBE0CD6}" srcOrd="0" destOrd="0" presId="urn:microsoft.com/office/officeart/2005/8/layout/matrix2"/>
    <dgm:cxn modelId="{6B57B9F5-FC68-4B16-8159-658D0AB70301}" srcId="{3DD84AE7-8AC1-4575-B270-C6C291084516}" destId="{FBA5D672-11B2-4921-A90D-41218E517442}" srcOrd="1" destOrd="0" parTransId="{7D34C32D-5C71-48A1-87D1-C81C8B381CFB}" sibTransId="{E1A7F2B4-FB38-4C69-82D6-C96D520CFC4A}"/>
    <dgm:cxn modelId="{34C99A1B-9FA9-4983-AB5A-A4570A3D908C}" type="presParOf" srcId="{124601E9-3E4B-46C6-890F-77C0C13B7B66}" destId="{B2ABF347-CFC5-4E5B-AC83-C6D90B4064A7}" srcOrd="0" destOrd="0" presId="urn:microsoft.com/office/officeart/2005/8/layout/matrix2"/>
    <dgm:cxn modelId="{038EDFBA-3478-4593-97FD-1418045C1259}" type="presParOf" srcId="{124601E9-3E4B-46C6-890F-77C0C13B7B66}" destId="{855F479E-5B0D-4A89-BB01-CAD82A393809}" srcOrd="1" destOrd="0" presId="urn:microsoft.com/office/officeart/2005/8/layout/matrix2"/>
    <dgm:cxn modelId="{E5467906-9702-4A88-AB78-5F8490007D1A}" type="presParOf" srcId="{124601E9-3E4B-46C6-890F-77C0C13B7B66}" destId="{86E6E7AD-EFF0-4A1D-AE8B-B91FFEBE0CD6}" srcOrd="2" destOrd="0" presId="urn:microsoft.com/office/officeart/2005/8/layout/matrix2"/>
    <dgm:cxn modelId="{A85E2030-59A5-4470-AA68-B03B67B97C5A}" type="presParOf" srcId="{124601E9-3E4B-46C6-890F-77C0C13B7B66}" destId="{910AD70A-D4C3-4311-A311-3A86FEC4F9BC}" srcOrd="3" destOrd="0" presId="urn:microsoft.com/office/officeart/2005/8/layout/matrix2"/>
    <dgm:cxn modelId="{9A9028A0-EF86-4D30-876B-7BC5BA4E3478}" type="presParOf" srcId="{124601E9-3E4B-46C6-890F-77C0C13B7B66}" destId="{F85072DB-5340-4FA0-82DE-B0793141A5D8}"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BFD590-D137-44CA-8EFD-9033A38A88E2}">
      <dsp:nvSpPr>
        <dsp:cNvPr id="0" name=""/>
        <dsp:cNvSpPr/>
      </dsp:nvSpPr>
      <dsp:spPr>
        <a:xfrm rot="16200000">
          <a:off x="583063" y="-583063"/>
          <a:ext cx="1785277" cy="2951404"/>
        </a:xfrm>
        <a:prstGeom prst="round1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da-DK" sz="1400" b="1" kern="1200">
              <a:solidFill>
                <a:schemeClr val="accent1">
                  <a:lumMod val="75000"/>
                </a:schemeClr>
              </a:solidFill>
            </a:rPr>
            <a:t>I – Individ</a:t>
          </a:r>
        </a:p>
        <a:p>
          <a:pPr marL="0" lvl="0" indent="0" algn="ctr" defTabSz="622300">
            <a:lnSpc>
              <a:spcPct val="90000"/>
            </a:lnSpc>
            <a:spcBef>
              <a:spcPct val="0"/>
            </a:spcBef>
            <a:spcAft>
              <a:spcPct val="35000"/>
            </a:spcAft>
            <a:buNone/>
          </a:pPr>
          <a:r>
            <a:rPr lang="da-DK" sz="1400" i="1" kern="1200">
              <a:solidFill>
                <a:schemeClr val="accent1">
                  <a:lumMod val="75000"/>
                </a:schemeClr>
              </a:solidFill>
            </a:rPr>
            <a:t>Hvad kan jeg selv gøre?</a:t>
          </a:r>
          <a:br>
            <a:rPr lang="da-DK" sz="1400" i="1" kern="1200">
              <a:solidFill>
                <a:schemeClr val="accent1">
                  <a:lumMod val="75000"/>
                </a:schemeClr>
              </a:solidFill>
            </a:rPr>
          </a:br>
          <a:r>
            <a:rPr lang="da-DK" sz="1400" i="0" kern="1200">
              <a:solidFill>
                <a:schemeClr val="accent1">
                  <a:lumMod val="75000"/>
                </a:schemeClr>
              </a:solidFill>
            </a:rPr>
            <a:t>Adfærd, vaner og bidrag i hverdagen</a:t>
          </a:r>
        </a:p>
      </dsp:txBody>
      <dsp:txXfrm rot="5400000">
        <a:off x="-1" y="1"/>
        <a:ext cx="2951404" cy="1338958"/>
      </dsp:txXfrm>
    </dsp:sp>
    <dsp:sp modelId="{5250968C-87FB-4972-9EB0-A82B3306198A}">
      <dsp:nvSpPr>
        <dsp:cNvPr id="0" name=""/>
        <dsp:cNvSpPr/>
      </dsp:nvSpPr>
      <dsp:spPr>
        <a:xfrm>
          <a:off x="2951404" y="0"/>
          <a:ext cx="2951404" cy="1785277"/>
        </a:xfrm>
        <a:prstGeom prst="round1Rect">
          <a:avLst/>
        </a:prstGeom>
        <a:solidFill>
          <a:schemeClr val="accent5">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da-DK" sz="1400" b="1" kern="1200">
              <a:solidFill>
                <a:schemeClr val="accent1">
                  <a:lumMod val="75000"/>
                </a:schemeClr>
              </a:solidFill>
            </a:rPr>
            <a:t>G – Gruppe</a:t>
          </a:r>
        </a:p>
        <a:p>
          <a:pPr marL="0" lvl="0" indent="0" algn="ctr" defTabSz="622300">
            <a:lnSpc>
              <a:spcPct val="90000"/>
            </a:lnSpc>
            <a:spcBef>
              <a:spcPct val="0"/>
            </a:spcBef>
            <a:spcAft>
              <a:spcPct val="35000"/>
            </a:spcAft>
            <a:buNone/>
          </a:pPr>
          <a:r>
            <a:rPr lang="da-DK" sz="1400" i="1" kern="1200">
              <a:solidFill>
                <a:schemeClr val="accent1">
                  <a:lumMod val="75000"/>
                </a:schemeClr>
              </a:solidFill>
            </a:rPr>
            <a:t>Hvad kan vi gøre sammen som kollegaer?</a:t>
          </a:r>
        </a:p>
        <a:p>
          <a:pPr marL="0" lvl="0" indent="0" algn="ctr" defTabSz="622300">
            <a:lnSpc>
              <a:spcPct val="90000"/>
            </a:lnSpc>
            <a:spcBef>
              <a:spcPct val="0"/>
            </a:spcBef>
            <a:spcAft>
              <a:spcPct val="35000"/>
            </a:spcAft>
            <a:buNone/>
          </a:pPr>
          <a:r>
            <a:rPr lang="da-DK" sz="1400" i="0" kern="1200">
              <a:solidFill>
                <a:schemeClr val="accent1">
                  <a:lumMod val="75000"/>
                </a:schemeClr>
              </a:solidFill>
            </a:rPr>
            <a:t>Samarbejde, omgangstone, støtte og arbejdskultur</a:t>
          </a:r>
        </a:p>
      </dsp:txBody>
      <dsp:txXfrm>
        <a:off x="2951404" y="0"/>
        <a:ext cx="2951404" cy="1338958"/>
      </dsp:txXfrm>
    </dsp:sp>
    <dsp:sp modelId="{3CC36407-17D0-4E99-9FDB-49A42A1B9FBF}">
      <dsp:nvSpPr>
        <dsp:cNvPr id="0" name=""/>
        <dsp:cNvSpPr/>
      </dsp:nvSpPr>
      <dsp:spPr>
        <a:xfrm rot="10800000">
          <a:off x="0" y="1785277"/>
          <a:ext cx="2951404" cy="1785277"/>
        </a:xfrm>
        <a:prstGeom prst="round1Rect">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da-DK" sz="1400" b="1" kern="1200">
              <a:solidFill>
                <a:schemeClr val="accent1">
                  <a:lumMod val="75000"/>
                </a:schemeClr>
              </a:solidFill>
            </a:rPr>
            <a:t>L – Ledelse</a:t>
          </a:r>
        </a:p>
        <a:p>
          <a:pPr marL="0" lvl="0" indent="0" algn="ctr" defTabSz="622300">
            <a:lnSpc>
              <a:spcPct val="90000"/>
            </a:lnSpc>
            <a:spcBef>
              <a:spcPct val="0"/>
            </a:spcBef>
            <a:spcAft>
              <a:spcPct val="35000"/>
            </a:spcAft>
            <a:buNone/>
          </a:pPr>
          <a:r>
            <a:rPr lang="da-DK" sz="1400" i="1" kern="1200">
              <a:solidFill>
                <a:schemeClr val="accent1">
                  <a:lumMod val="75000"/>
                </a:schemeClr>
              </a:solidFill>
            </a:rPr>
            <a:t>Hvad kan lederen understøtte og beslutte?</a:t>
          </a:r>
        </a:p>
        <a:p>
          <a:pPr marL="0" lvl="0" indent="0" algn="ctr" defTabSz="622300">
            <a:lnSpc>
              <a:spcPct val="90000"/>
            </a:lnSpc>
            <a:spcBef>
              <a:spcPct val="0"/>
            </a:spcBef>
            <a:spcAft>
              <a:spcPct val="35000"/>
            </a:spcAft>
            <a:buNone/>
          </a:pPr>
          <a:r>
            <a:rPr lang="da-DK" sz="1400" i="0" kern="1200">
              <a:solidFill>
                <a:schemeClr val="accent1">
                  <a:lumMod val="75000"/>
                </a:schemeClr>
              </a:solidFill>
            </a:rPr>
            <a:t>Prioritering, faglig sparring, organisering og rammer </a:t>
          </a:r>
        </a:p>
      </dsp:txBody>
      <dsp:txXfrm rot="10800000">
        <a:off x="0" y="2231596"/>
        <a:ext cx="2951404" cy="1338958"/>
      </dsp:txXfrm>
    </dsp:sp>
    <dsp:sp modelId="{46095705-DAF8-4391-9C2D-0931FB1F2A13}">
      <dsp:nvSpPr>
        <dsp:cNvPr id="0" name=""/>
        <dsp:cNvSpPr/>
      </dsp:nvSpPr>
      <dsp:spPr>
        <a:xfrm rot="5400000">
          <a:off x="3534467" y="1202214"/>
          <a:ext cx="1785277" cy="2951404"/>
        </a:xfrm>
        <a:prstGeom prst="round1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da-DK" sz="1400" b="1" kern="1200">
              <a:solidFill>
                <a:schemeClr val="accent1">
                  <a:lumMod val="75000"/>
                </a:schemeClr>
              </a:solidFill>
            </a:rPr>
            <a:t>O – Organisation</a:t>
          </a:r>
        </a:p>
        <a:p>
          <a:pPr marL="0" lvl="0" indent="0" algn="ctr" defTabSz="622300">
            <a:lnSpc>
              <a:spcPct val="90000"/>
            </a:lnSpc>
            <a:spcBef>
              <a:spcPct val="0"/>
            </a:spcBef>
            <a:spcAft>
              <a:spcPct val="35000"/>
            </a:spcAft>
            <a:buNone/>
          </a:pPr>
          <a:r>
            <a:rPr lang="da-DK" sz="1400" i="1" kern="1200">
              <a:solidFill>
                <a:schemeClr val="accent1">
                  <a:lumMod val="75000"/>
                </a:schemeClr>
              </a:solidFill>
            </a:rPr>
            <a:t>Hvilke forhold skal håndteres på højere niveau?</a:t>
          </a:r>
        </a:p>
        <a:p>
          <a:pPr marL="0" lvl="0" indent="0" algn="ctr" defTabSz="622300">
            <a:lnSpc>
              <a:spcPct val="90000"/>
            </a:lnSpc>
            <a:spcBef>
              <a:spcPct val="0"/>
            </a:spcBef>
            <a:spcAft>
              <a:spcPct val="35000"/>
            </a:spcAft>
            <a:buNone/>
          </a:pPr>
          <a:r>
            <a:rPr lang="da-DK" sz="1400" i="0" kern="1200">
              <a:solidFill>
                <a:schemeClr val="accent1">
                  <a:lumMod val="75000"/>
                </a:schemeClr>
              </a:solidFill>
            </a:rPr>
            <a:t>Politikker, processer, ressourcer og strukturelle rammen</a:t>
          </a:r>
        </a:p>
      </dsp:txBody>
      <dsp:txXfrm rot="-5400000">
        <a:off x="2951403" y="2231596"/>
        <a:ext cx="2951404" cy="1338958"/>
      </dsp:txXfrm>
    </dsp:sp>
    <dsp:sp modelId="{A837AD48-F370-4B5E-B28C-74C61E68D38C}">
      <dsp:nvSpPr>
        <dsp:cNvPr id="0" name=""/>
        <dsp:cNvSpPr/>
      </dsp:nvSpPr>
      <dsp:spPr>
        <a:xfrm>
          <a:off x="2179529" y="1338958"/>
          <a:ext cx="1543749" cy="892638"/>
        </a:xfrm>
        <a:prstGeom prst="roundRect">
          <a:avLst/>
        </a:prstGeom>
        <a:solidFill>
          <a:schemeClr val="bg1">
            <a:lumMod val="9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da-DK" sz="3200" kern="1200">
              <a:solidFill>
                <a:schemeClr val="accent2"/>
              </a:solidFill>
            </a:rPr>
            <a:t>I</a:t>
          </a:r>
          <a:r>
            <a:rPr lang="da-DK" sz="3200" kern="1200"/>
            <a:t>    </a:t>
          </a:r>
          <a:r>
            <a:rPr lang="da-DK" sz="3200" kern="1200">
              <a:solidFill>
                <a:schemeClr val="accent5"/>
              </a:solidFill>
            </a:rPr>
            <a:t>G</a:t>
          </a:r>
          <a:br>
            <a:rPr lang="da-DK" sz="3200" kern="1200"/>
          </a:br>
          <a:r>
            <a:rPr lang="da-DK" sz="3200" kern="1200">
              <a:solidFill>
                <a:schemeClr val="accent4"/>
              </a:solidFill>
            </a:rPr>
            <a:t>L</a:t>
          </a:r>
          <a:r>
            <a:rPr lang="da-DK" sz="3200" kern="1200"/>
            <a:t>   O</a:t>
          </a:r>
        </a:p>
      </dsp:txBody>
      <dsp:txXfrm>
        <a:off x="2223104" y="1382533"/>
        <a:ext cx="1456599" cy="8054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ABF347-CFC5-4E5B-AC83-C6D90B4064A7}">
      <dsp:nvSpPr>
        <dsp:cNvPr id="0" name=""/>
        <dsp:cNvSpPr/>
      </dsp:nvSpPr>
      <dsp:spPr>
        <a:xfrm>
          <a:off x="706451" y="0"/>
          <a:ext cx="7016848" cy="4646304"/>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5F479E-5B0D-4A89-BB01-CAD82A393809}">
      <dsp:nvSpPr>
        <dsp:cNvPr id="0" name=""/>
        <dsp:cNvSpPr/>
      </dsp:nvSpPr>
      <dsp:spPr>
        <a:xfrm>
          <a:off x="884971" y="284613"/>
          <a:ext cx="3130252" cy="1858521"/>
        </a:xfrm>
        <a:prstGeom prst="roundRect">
          <a:avLst/>
        </a:prstGeom>
        <a:solidFill>
          <a:srgbClr val="FFA7A7"/>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da-DK" sz="4000" kern="1200">
              <a:solidFill>
                <a:schemeClr val="bg2">
                  <a:lumMod val="25000"/>
                </a:schemeClr>
              </a:solidFill>
            </a:rPr>
            <a:t>Udfør nu</a:t>
          </a:r>
        </a:p>
        <a:p>
          <a:pPr marL="0" lvl="0" indent="0" algn="ctr" defTabSz="1778000">
            <a:lnSpc>
              <a:spcPct val="90000"/>
            </a:lnSpc>
            <a:spcBef>
              <a:spcPct val="0"/>
            </a:spcBef>
            <a:spcAft>
              <a:spcPct val="35000"/>
            </a:spcAft>
            <a:buNone/>
          </a:pPr>
          <a:r>
            <a:rPr lang="da-DK" sz="1400" kern="1200">
              <a:solidFill>
                <a:schemeClr val="bg2">
                  <a:lumMod val="25000"/>
                </a:schemeClr>
              </a:solidFill>
            </a:rPr>
            <a:t>Lavt hængende frugter med tydelig effekt. Kan udføres af os selv</a:t>
          </a:r>
        </a:p>
      </dsp:txBody>
      <dsp:txXfrm>
        <a:off x="975697" y="375339"/>
        <a:ext cx="2948800" cy="1677069"/>
      </dsp:txXfrm>
    </dsp:sp>
    <dsp:sp modelId="{86E6E7AD-EFF0-4A1D-AE8B-B91FFEBE0CD6}">
      <dsp:nvSpPr>
        <dsp:cNvPr id="0" name=""/>
        <dsp:cNvSpPr/>
      </dsp:nvSpPr>
      <dsp:spPr>
        <a:xfrm>
          <a:off x="4424897" y="270470"/>
          <a:ext cx="3130252" cy="1858521"/>
        </a:xfrm>
        <a:prstGeom prst="roundRect">
          <a:avLst/>
        </a:prstGeom>
        <a:solidFill>
          <a:srgbClr val="71C6FF"/>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da-DK" sz="4000" kern="1200">
              <a:solidFill>
                <a:schemeClr val="bg2">
                  <a:lumMod val="25000"/>
                </a:schemeClr>
              </a:solidFill>
            </a:rPr>
            <a:t>Planlæg</a:t>
          </a:r>
        </a:p>
        <a:p>
          <a:pPr marL="0" lvl="0" indent="0" algn="ctr" defTabSz="1778000">
            <a:lnSpc>
              <a:spcPct val="90000"/>
            </a:lnSpc>
            <a:spcBef>
              <a:spcPct val="0"/>
            </a:spcBef>
            <a:spcAft>
              <a:spcPct val="35000"/>
            </a:spcAft>
            <a:buNone/>
          </a:pPr>
          <a:r>
            <a:rPr lang="da-DK" sz="1400" kern="1200">
              <a:solidFill>
                <a:schemeClr val="bg2">
                  <a:lumMod val="25000"/>
                </a:schemeClr>
              </a:solidFill>
            </a:rPr>
            <a:t>Kan udføres af os selv, men kræver mere planlægning at udføres</a:t>
          </a:r>
        </a:p>
      </dsp:txBody>
      <dsp:txXfrm>
        <a:off x="4515623" y="361196"/>
        <a:ext cx="2948800" cy="1677069"/>
      </dsp:txXfrm>
    </dsp:sp>
    <dsp:sp modelId="{910AD70A-D4C3-4311-A311-3A86FEC4F9BC}">
      <dsp:nvSpPr>
        <dsp:cNvPr id="0" name=""/>
        <dsp:cNvSpPr/>
      </dsp:nvSpPr>
      <dsp:spPr>
        <a:xfrm>
          <a:off x="884971" y="2468376"/>
          <a:ext cx="3130252" cy="1858521"/>
        </a:xfrm>
        <a:prstGeom prst="roundRect">
          <a:avLst/>
        </a:prstGeom>
        <a:solidFill>
          <a:schemeClr val="tx1">
            <a:lumMod val="60000"/>
            <a:lumOff val="4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da-DK" sz="4000" kern="1200">
              <a:solidFill>
                <a:schemeClr val="bg2">
                  <a:lumMod val="25000"/>
                </a:schemeClr>
              </a:solidFill>
            </a:rPr>
            <a:t>Uddelegér</a:t>
          </a:r>
        </a:p>
        <a:p>
          <a:pPr marL="0" lvl="0" indent="0" algn="ctr" defTabSz="1778000">
            <a:lnSpc>
              <a:spcPct val="90000"/>
            </a:lnSpc>
            <a:spcBef>
              <a:spcPct val="0"/>
            </a:spcBef>
            <a:spcAft>
              <a:spcPct val="35000"/>
            </a:spcAft>
            <a:buNone/>
          </a:pPr>
          <a:r>
            <a:rPr lang="da-DK" sz="1400" kern="1200">
              <a:solidFill>
                <a:schemeClr val="bg2">
                  <a:lumMod val="25000"/>
                </a:schemeClr>
              </a:solidFill>
            </a:rPr>
            <a:t>Kan ikke udføres af os alene</a:t>
          </a:r>
        </a:p>
        <a:p>
          <a:pPr marL="0" lvl="0" indent="0" algn="ctr" defTabSz="1778000">
            <a:lnSpc>
              <a:spcPct val="90000"/>
            </a:lnSpc>
            <a:spcBef>
              <a:spcPct val="0"/>
            </a:spcBef>
            <a:spcAft>
              <a:spcPct val="35000"/>
            </a:spcAft>
            <a:buNone/>
          </a:pPr>
          <a:endParaRPr lang="da-DK" sz="2800" kern="1200">
            <a:solidFill>
              <a:schemeClr val="bg2">
                <a:lumMod val="25000"/>
              </a:schemeClr>
            </a:solidFill>
          </a:endParaRPr>
        </a:p>
      </dsp:txBody>
      <dsp:txXfrm>
        <a:off x="975697" y="2559102"/>
        <a:ext cx="2948800" cy="1677069"/>
      </dsp:txXfrm>
    </dsp:sp>
    <dsp:sp modelId="{F85072DB-5340-4FA0-82DE-B0793141A5D8}">
      <dsp:nvSpPr>
        <dsp:cNvPr id="0" name=""/>
        <dsp:cNvSpPr/>
      </dsp:nvSpPr>
      <dsp:spPr>
        <a:xfrm>
          <a:off x="4424897" y="2454233"/>
          <a:ext cx="3130252" cy="1858521"/>
        </a:xfrm>
        <a:prstGeom prst="roundRect">
          <a:avLst/>
        </a:prstGeom>
        <a:solidFill>
          <a:schemeClr val="bg1">
            <a:lumMod val="75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da-DK" sz="4000" kern="1200">
              <a:solidFill>
                <a:schemeClr val="bg2">
                  <a:lumMod val="25000"/>
                </a:schemeClr>
              </a:solidFill>
            </a:rPr>
            <a:t>Parkér</a:t>
          </a:r>
        </a:p>
        <a:p>
          <a:pPr marL="0" lvl="0" indent="0" algn="ctr" defTabSz="1778000">
            <a:lnSpc>
              <a:spcPct val="90000"/>
            </a:lnSpc>
            <a:spcBef>
              <a:spcPct val="0"/>
            </a:spcBef>
            <a:spcAft>
              <a:spcPct val="35000"/>
            </a:spcAft>
            <a:buNone/>
          </a:pPr>
          <a:r>
            <a:rPr lang="da-DK" sz="1400" kern="1200">
              <a:solidFill>
                <a:schemeClr val="bg2">
                  <a:lumMod val="25000"/>
                </a:schemeClr>
              </a:solidFill>
            </a:rPr>
            <a:t>Sættes på ventelisten og genbesøges senere. Lav effekt eller for stor indsats lige nu</a:t>
          </a:r>
        </a:p>
      </dsp:txBody>
      <dsp:txXfrm>
        <a:off x="4515623" y="2544959"/>
        <a:ext cx="2948800" cy="1677069"/>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41F6412-7341-42A9-B246-8E986CDDE01F}" type="datetimeFigureOut">
              <a:rPr lang="da-DK" smtClean="0"/>
              <a:t>22-01-2026</a:t>
            </a:fld>
            <a:endParaRPr lang="da-DK"/>
          </a:p>
        </p:txBody>
      </p:sp>
      <p:sp>
        <p:nvSpPr>
          <p:cNvPr id="4" name="Pladsholder til slidebille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F3E57FE-9009-40E0-9D44-E0B9BA7F0C37}" type="slidenum">
              <a:rPr lang="da-DK" smtClean="0"/>
              <a:t>‹nr.›</a:t>
            </a:fld>
            <a:endParaRPr lang="da-DK"/>
          </a:p>
        </p:txBody>
      </p:sp>
    </p:spTree>
    <p:extLst>
      <p:ext uri="{BB962C8B-B14F-4D97-AF65-F5344CB8AC3E}">
        <p14:creationId xmlns:p14="http://schemas.microsoft.com/office/powerpoint/2010/main" val="2921332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Noter </a:t>
            </a:r>
            <a:r>
              <a:rPr lang="da-DK" b="1"/>
              <a:t>TIL LEDER:</a:t>
            </a: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b="0"/>
              <a:t>Velkommen til dialogmødet på baggrund af den netop gennemførte </a:t>
            </a:r>
            <a:r>
              <a:rPr lang="da-DK" dirty="0"/>
              <a:t>trivselsundersøgelse</a:t>
            </a:r>
            <a:r>
              <a:rPr lang="da-DK" b="0"/>
              <a:t>. Målet i dag er at få en fælles forståelse af resultaterne og sammen udpege de temaer, vi ser og de indsatser vi ønsker at arbejde videre med. </a:t>
            </a:r>
            <a:br>
              <a:rPr lang="da-DK" dirty="0">
                <a:cs typeface="+mn-lt"/>
              </a:rPr>
            </a:br>
            <a:r>
              <a:rPr lang="da-DK" dirty="0"/>
              <a:t>Trivselsundersøgelsen</a:t>
            </a:r>
            <a:r>
              <a:rPr lang="da-DK"/>
              <a:t> giver os et fælles udgangspunkt – men den fortæller ikke hele historien. Den peger på mønstre og tendenser, som vi sammen skal udfylde med vores erfaringer og perspektiver.</a:t>
            </a:r>
          </a:p>
          <a:p>
            <a:endParaRPr lang="da-DK" b="0"/>
          </a:p>
          <a:p>
            <a:endParaRPr lang="da-DK" b="0"/>
          </a:p>
          <a:p>
            <a:endParaRPr lang="da-DK" b="0"/>
          </a:p>
          <a:p>
            <a:endParaRPr lang="da-DK" b="0"/>
          </a:p>
          <a:p>
            <a:r>
              <a:rPr lang="da-DK" b="0" i="1"/>
              <a:t>Note: Overvej her at have nogle data med såsom:</a:t>
            </a:r>
          </a:p>
          <a:p>
            <a:r>
              <a:rPr lang="da-DK" b="0" i="1"/>
              <a:t>- Antal besvarelse fra arbejdspladsen/afdelingen – ros dem for deres deltagelse og skab motivation (både for fremtidige undersøgelser, men også for dagens arbejde). </a:t>
            </a:r>
          </a:p>
        </p:txBody>
      </p:sp>
      <p:sp>
        <p:nvSpPr>
          <p:cNvPr id="4" name="Pladsholder til slidenummer 3"/>
          <p:cNvSpPr>
            <a:spLocks noGrp="1"/>
          </p:cNvSpPr>
          <p:nvPr>
            <p:ph type="sldNum" sz="quarter" idx="5"/>
          </p:nvPr>
        </p:nvSpPr>
        <p:spPr/>
        <p:txBody>
          <a:bodyPr/>
          <a:lstStyle/>
          <a:p>
            <a:fld id="{1F3E57FE-9009-40E0-9D44-E0B9BA7F0C37}" type="slidenum">
              <a:rPr lang="da-DK" smtClean="0"/>
              <a:t>1</a:t>
            </a:fld>
            <a:endParaRPr lang="da-DK"/>
          </a:p>
        </p:txBody>
      </p:sp>
    </p:spTree>
    <p:extLst>
      <p:ext uri="{BB962C8B-B14F-4D97-AF65-F5344CB8AC3E}">
        <p14:creationId xmlns:p14="http://schemas.microsoft.com/office/powerpoint/2010/main" val="27709604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a:t>Noter TIL LEDER:</a:t>
            </a:r>
            <a:endParaRPr lang="da-DK"/>
          </a:p>
          <a:p>
            <a:r>
              <a:rPr lang="da-DK"/>
              <a:t>Som hjælp til at skabe ramme for jeres dialog, kan I tage udgangspunkt i IGLO-modellen.</a:t>
            </a:r>
            <a:endParaRPr lang="da-DK" b="0"/>
          </a:p>
          <a:p>
            <a:pPr marL="171450" indent="-171450">
              <a:buFontTx/>
              <a:buChar char="-"/>
            </a:pPr>
            <a:r>
              <a:rPr lang="da-DK" b="0"/>
              <a:t>Når vi læser resultaterne, undersøger vi, hvad vi hver især ser</a:t>
            </a:r>
          </a:p>
          <a:p>
            <a:pPr marL="171450" indent="-171450">
              <a:buFontTx/>
              <a:buChar char="-"/>
            </a:pPr>
            <a:r>
              <a:rPr lang="da-DK" b="0"/>
              <a:t>Når vi udvikler forslag, tænker vi flere niveauer af løsninger</a:t>
            </a:r>
          </a:p>
          <a:p>
            <a:pPr marL="171450" indent="-171450">
              <a:buFontTx/>
              <a:buChar char="-"/>
            </a:pPr>
            <a:r>
              <a:rPr lang="da-DK" b="0"/>
              <a:t>Når vi prioriterer, fordeler vi ansvar og handlemuligheder bredt. </a:t>
            </a:r>
          </a:p>
          <a:p>
            <a:pPr marL="171450" indent="-171450">
              <a:buFontTx/>
              <a:buChar char="-"/>
            </a:pPr>
            <a:endParaRPr lang="da-DK" b="0"/>
          </a:p>
          <a:p>
            <a:pPr marL="0" marR="0" lvl="0" indent="0" algn="l" defTabSz="914400" rtl="0" eaLnBrk="1" fontAlgn="auto" latinLnBrk="0" hangingPunct="1">
              <a:lnSpc>
                <a:spcPct val="100000"/>
              </a:lnSpc>
              <a:spcBef>
                <a:spcPts val="0"/>
              </a:spcBef>
              <a:spcAft>
                <a:spcPts val="0"/>
              </a:spcAft>
              <a:buClrTx/>
              <a:buSzTx/>
              <a:buFontTx/>
              <a:buNone/>
              <a:tabLst/>
              <a:defRPr/>
            </a:pPr>
            <a:r>
              <a:rPr lang="da-DK"/>
              <a:t>IGLO står for individ, gruppe, ledelse og organisation og hjælper os med at arbejde med trivsel og indsatser på flere niveauer. </a:t>
            </a:r>
          </a:p>
          <a:p>
            <a:pPr marL="0" marR="0" lvl="0" indent="0" algn="l" defTabSz="914400" rtl="0" eaLnBrk="1" fontAlgn="auto" latinLnBrk="0" hangingPunct="1">
              <a:lnSpc>
                <a:spcPct val="100000"/>
              </a:lnSpc>
              <a:spcBef>
                <a:spcPts val="0"/>
              </a:spcBef>
              <a:spcAft>
                <a:spcPts val="0"/>
              </a:spcAft>
              <a:buClrTx/>
              <a:buSzTx/>
              <a:buFontTx/>
              <a:buNone/>
              <a:tabLst/>
              <a:defRPr/>
            </a:pPr>
            <a:br>
              <a:rPr lang="da-DK" dirty="0">
                <a:cs typeface="+mn-lt"/>
              </a:rPr>
            </a:br>
            <a:r>
              <a:rPr lang="da-DK" b="1"/>
              <a:t>I – Individet: mig og mine oplevelser</a:t>
            </a:r>
            <a:br>
              <a:rPr lang="da-DK" dirty="0">
                <a:cs typeface="+mn-lt"/>
              </a:rPr>
            </a:br>
            <a:r>
              <a:rPr lang="da-DK" b="1"/>
              <a:t>G – Gruppen: os som kolleger og team</a:t>
            </a:r>
            <a:br>
              <a:rPr lang="da-DK" dirty="0">
                <a:cs typeface="+mn-lt"/>
              </a:rPr>
            </a:br>
            <a:r>
              <a:rPr lang="da-DK" b="1"/>
              <a:t>L – Ledelsen: støtte og rammer fra lederne</a:t>
            </a:r>
            <a:br>
              <a:rPr lang="da-DK" dirty="0">
                <a:cs typeface="+mn-lt"/>
              </a:rPr>
            </a:br>
            <a:r>
              <a:rPr lang="da-DK" b="1"/>
              <a:t>O – Organisationen: strukturer og beslutninger, der ligger uden for afdelingen</a:t>
            </a:r>
            <a:endParaRPr lang="da-DK"/>
          </a:p>
          <a:p>
            <a:pPr marL="0" indent="0">
              <a:buFontTx/>
              <a:buNone/>
            </a:pPr>
            <a:r>
              <a:rPr lang="da-DK"/>
              <a:t>Det betyder, at vi ikke kun spørger: </a:t>
            </a:r>
            <a:r>
              <a:rPr lang="da-DK" i="1"/>
              <a:t>”Hvad er udfordringen?”</a:t>
            </a:r>
            <a:br>
              <a:rPr lang="da-DK" dirty="0">
                <a:cs typeface="+mn-lt"/>
              </a:rPr>
            </a:br>
            <a:r>
              <a:rPr lang="da-DK"/>
              <a:t>men også: </a:t>
            </a:r>
            <a:r>
              <a:rPr lang="da-DK" i="1"/>
              <a:t>”Hvor hører den hjemme – og hvem kan gøre noget ved det?”</a:t>
            </a:r>
            <a:endParaRPr lang="da-DK"/>
          </a:p>
          <a:p>
            <a:endParaRPr lang="da-DK"/>
          </a:p>
          <a:p>
            <a:r>
              <a:rPr lang="da-DK" b="1" dirty="0"/>
              <a:t>TALETEKST TIL LEDER:</a:t>
            </a:r>
            <a:endParaRPr lang="en-US" dirty="0">
              <a:solidFill>
                <a:srgbClr val="444444"/>
              </a:solidFill>
            </a:endParaRPr>
          </a:p>
          <a:p>
            <a:r>
              <a:rPr lang="da-DK" dirty="0"/>
              <a:t>Vi skal nu drøfte</a:t>
            </a:r>
            <a:r>
              <a:rPr lang="da-DK"/>
              <a:t>, </a:t>
            </a:r>
            <a:r>
              <a:rPr lang="da-DK" dirty="0"/>
              <a:t>hvilke handlemuligheder </a:t>
            </a:r>
            <a:r>
              <a:rPr lang="da-DK"/>
              <a:t>vi </a:t>
            </a:r>
            <a:r>
              <a:rPr lang="da-DK" dirty="0"/>
              <a:t>har</a:t>
            </a:r>
            <a:r>
              <a:rPr lang="da-DK"/>
              <a:t>. </a:t>
            </a:r>
            <a:r>
              <a:rPr lang="da-DK" dirty="0"/>
              <a:t>I bliver fortsat siddende i de grupper </a:t>
            </a:r>
            <a:r>
              <a:rPr lang="da-DK"/>
              <a:t>og </a:t>
            </a:r>
            <a:r>
              <a:rPr lang="da-DK" dirty="0"/>
              <a:t>med de temaer i allerede sidder med</a:t>
            </a:r>
            <a:r>
              <a:rPr lang="da-DK"/>
              <a:t>.</a:t>
            </a:r>
            <a:r>
              <a:rPr lang="da-DK" dirty="0"/>
              <a:t> </a:t>
            </a:r>
            <a:endParaRPr lang="en-US" dirty="0">
              <a:solidFill>
                <a:srgbClr val="444444"/>
              </a:solidFill>
            </a:endParaRPr>
          </a:p>
          <a:p>
            <a:r>
              <a:rPr lang="da-DK" dirty="0"/>
              <a:t>Med udgangspunkt i IGLO-modellen skal </a:t>
            </a:r>
            <a:r>
              <a:rPr lang="da-DK"/>
              <a:t>I </a:t>
            </a:r>
            <a:r>
              <a:rPr lang="da-DK" dirty="0"/>
              <a:t>drøfte</a:t>
            </a:r>
            <a:r>
              <a:rPr lang="da-DK"/>
              <a:t>, </a:t>
            </a:r>
            <a:r>
              <a:rPr lang="da-DK" dirty="0"/>
              <a:t>hvilke handlemuligheder der er – altså hvilke konkrete indsatser I kan komme i tanke om, der kan fastholde eller styrke noget inden for jeres tema. </a:t>
            </a:r>
            <a:r>
              <a:rPr lang="da-DK"/>
              <a:t>Det er </a:t>
            </a:r>
            <a:r>
              <a:rPr lang="da-DK" dirty="0"/>
              <a:t>vigtigt at vi her er konkrete. </a:t>
            </a:r>
            <a:endParaRPr lang="en-US" dirty="0">
              <a:solidFill>
                <a:srgbClr val="444444"/>
              </a:solidFill>
            </a:endParaRPr>
          </a:p>
          <a:p>
            <a:endParaRPr lang="da-DK" dirty="0">
              <a:solidFill>
                <a:srgbClr val="444444"/>
              </a:solidFill>
            </a:endParaRPr>
          </a:p>
          <a:p>
            <a:r>
              <a:rPr lang="da-DK" dirty="0"/>
              <a:t>Der SKAL også findes løsninger </a:t>
            </a:r>
            <a:r>
              <a:rPr lang="da-DK"/>
              <a:t>som </a:t>
            </a:r>
            <a:r>
              <a:rPr lang="da-DK" dirty="0"/>
              <a:t>hører til individniveauet i IGLO – </a:t>
            </a:r>
            <a:r>
              <a:rPr lang="da-DK"/>
              <a:t>det </a:t>
            </a:r>
            <a:r>
              <a:rPr lang="da-DK" dirty="0"/>
              <a:t>er ikke </a:t>
            </a:r>
            <a:r>
              <a:rPr lang="da-DK" u="sng" dirty="0"/>
              <a:t>kun</a:t>
            </a:r>
            <a:r>
              <a:rPr lang="da-DK" dirty="0"/>
              <a:t> ledelsen</a:t>
            </a:r>
            <a:r>
              <a:rPr lang="da-DK"/>
              <a:t>, der </a:t>
            </a:r>
            <a:r>
              <a:rPr lang="da-DK" dirty="0"/>
              <a:t>har en opgave med at forbedre trivslen. </a:t>
            </a:r>
            <a:endParaRPr lang="en-US" dirty="0">
              <a:solidFill>
                <a:srgbClr val="444444"/>
              </a:solidFill>
            </a:endParaRPr>
          </a:p>
          <a:p>
            <a:r>
              <a:rPr lang="da-DK" dirty="0"/>
              <a:t>I skal notere alle deres forslag til indsatser på post is. Noter også hvilket niveau </a:t>
            </a:r>
            <a:r>
              <a:rPr lang="da-DK"/>
              <a:t>i </a:t>
            </a:r>
            <a:r>
              <a:rPr lang="da-DK" dirty="0"/>
              <a:t>IGLO indsatsen hører til. Måske den endda hører til flere niveauer. </a:t>
            </a:r>
            <a:endParaRPr lang="en-US" dirty="0">
              <a:solidFill>
                <a:srgbClr val="444444"/>
              </a:solidFill>
            </a:endParaRPr>
          </a:p>
          <a:p>
            <a:r>
              <a:rPr lang="da-DK" dirty="0"/>
              <a:t>I får 20 minutter til dette</a:t>
            </a:r>
            <a:r>
              <a:rPr lang="da-DK"/>
              <a:t>.</a:t>
            </a:r>
            <a:r>
              <a:rPr lang="da-DK" dirty="0"/>
              <a:t> </a:t>
            </a:r>
            <a:endParaRPr lang="en-US" dirty="0">
              <a:solidFill>
                <a:srgbClr val="444444"/>
              </a:solidFill>
            </a:endParaRPr>
          </a:p>
          <a:p>
            <a:endParaRPr lang="da-DK" dirty="0">
              <a:solidFill>
                <a:srgbClr val="444444"/>
              </a:solidFill>
            </a:endParaRPr>
          </a:p>
          <a:p>
            <a:endParaRPr lang="da-DK"/>
          </a:p>
          <a:p>
            <a:endParaRPr lang="da-DK"/>
          </a:p>
          <a:p>
            <a:endParaRPr lang="da-DK"/>
          </a:p>
          <a:p>
            <a:endParaRPr lang="da-DK"/>
          </a:p>
        </p:txBody>
      </p:sp>
      <p:sp>
        <p:nvSpPr>
          <p:cNvPr id="4" name="Pladsholder til slidenummer 3"/>
          <p:cNvSpPr>
            <a:spLocks noGrp="1"/>
          </p:cNvSpPr>
          <p:nvPr>
            <p:ph type="sldNum" sz="quarter" idx="5"/>
          </p:nvPr>
        </p:nvSpPr>
        <p:spPr/>
        <p:txBody>
          <a:bodyPr/>
          <a:lstStyle/>
          <a:p>
            <a:fld id="{1F3E57FE-9009-40E0-9D44-E0B9BA7F0C37}" type="slidenum">
              <a:rPr lang="da-DK" smtClean="0"/>
              <a:t>10</a:t>
            </a:fld>
            <a:endParaRPr lang="da-DK"/>
          </a:p>
        </p:txBody>
      </p:sp>
    </p:spTree>
    <p:extLst>
      <p:ext uri="{BB962C8B-B14F-4D97-AF65-F5344CB8AC3E}">
        <p14:creationId xmlns:p14="http://schemas.microsoft.com/office/powerpoint/2010/main" val="3393458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i="0"/>
              <a:t>TALETEKST TIL LEDER:</a:t>
            </a:r>
            <a:endParaRPr lang="da-DK" b="0" i="0"/>
          </a:p>
          <a:p>
            <a:r>
              <a:rPr lang="da-DK" b="0" i="0"/>
              <a:t>Nu skal vi samle op på jeres indsatser. </a:t>
            </a:r>
          </a:p>
          <a:p>
            <a:r>
              <a:rPr lang="da-DK" b="0" i="0"/>
              <a:t>For at vi får en realistisk plan ud af vores arbejde er det vigtigt at vi prioriterer de mange forslag til indsatser. Vi kan ikke løse det hele på én gang, så derfor skal vi prioritere. Vi bruger Eisenhowers prioriteringsmatrix, som gør det nemt for os at prioritere. </a:t>
            </a:r>
          </a:p>
          <a:p>
            <a:r>
              <a:rPr lang="da-DK" b="0" i="0"/>
              <a:t>Den er bygget op med to akser: vigtighed og hastegrad og fire felter som vores indsatser kan falde inden for:</a:t>
            </a:r>
          </a:p>
          <a:p>
            <a:pPr marL="171450" indent="-171450">
              <a:buFontTx/>
              <a:buChar char="-"/>
            </a:pPr>
            <a:r>
              <a:rPr lang="da-DK" b="1" i="0"/>
              <a:t>Udfør nu</a:t>
            </a:r>
            <a:r>
              <a:rPr lang="da-DK" b="0" i="0"/>
              <a:t>: indsatser som vi selv kan gøre noget ved (stort set) her og nu. Indsatsen har tydelig effekt og er måske en lavt hængende frugt. </a:t>
            </a:r>
          </a:p>
          <a:p>
            <a:pPr marL="171450" indent="-171450">
              <a:buFontTx/>
              <a:buChar char="-"/>
            </a:pPr>
            <a:r>
              <a:rPr lang="da-DK" b="1" i="0"/>
              <a:t>Planlæg</a:t>
            </a:r>
            <a:r>
              <a:rPr lang="da-DK" b="0" i="0"/>
              <a:t>: Er vigtige indsatser, men som kræver noget mere planlægning. Det kan være vi har for travlt lige nu og må vente til vi har mere tid (eller vi skaber tid ved at planlægge udførelsen til et bestemt tidspunkt så vi ikke skal smide hvad vi har i hænderne lige nu). Indsatsen kan formentlig udføres af os selv (måske med hjælp fra andre), men kræver noget mere så derfor må vi planlægge hvordan og hvornår. </a:t>
            </a:r>
          </a:p>
          <a:p>
            <a:pPr marL="171450" indent="-171450">
              <a:buFontTx/>
              <a:buChar char="-"/>
            </a:pPr>
            <a:r>
              <a:rPr lang="da-DK" b="1" i="0"/>
              <a:t>Uddelegér: </a:t>
            </a:r>
            <a:r>
              <a:rPr lang="da-DK" b="0" i="0"/>
              <a:t>Indsatser, der ikke kan udføres af os alene – eller måske slet ikke af os. Det kan være nogle af de indsatser i med IGLO har noteret til at høre til O’et (eller måske L’et). Indsatserne skal måske gives videre til MED, HR eller ledelsen over. </a:t>
            </a:r>
            <a:r>
              <a:rPr lang="da-DK" b="1" i="0"/>
              <a:t>OBS. Her må man ikke forstå at selve indsatsen ikke er vigtigt – den er bare ikke vigtig for OS at bruge tid på, da vi ikke kan løse den. </a:t>
            </a:r>
          </a:p>
          <a:p>
            <a:pPr marL="171450" indent="-171450">
              <a:buFontTx/>
              <a:buChar char="-"/>
            </a:pPr>
            <a:r>
              <a:rPr lang="da-DK" b="1" i="0"/>
              <a:t>Parkér</a:t>
            </a:r>
            <a:r>
              <a:rPr lang="da-DK" b="0" i="0"/>
              <a:t>: Indsatser som ikke haster og som ikke er vigtigt. Det kan være relevante indsatser, men som af den ene eller anden grund ikke skal udføres nu eller planlægges til senere. Det kan være at indsatsen kræver for meget af os og giver os forholdsvis lille effekt. Derfor parkerer vi den – og så kan vi evt. tage den op senere. Nogle af indsatserne i parkér kan også være nogle vi slet ikke ønsker at gennemføre nogensinde – så streger vi dem blot med det samme. </a:t>
            </a:r>
            <a:endParaRPr lang="da-DK" b="1" i="0"/>
          </a:p>
          <a:p>
            <a:pPr marL="171450" indent="-171450">
              <a:buFontTx/>
              <a:buChar char="-"/>
            </a:pPr>
            <a:endParaRPr lang="da-DK" b="1" i="0"/>
          </a:p>
          <a:p>
            <a:endParaRPr lang="da-DK" b="0" i="0"/>
          </a:p>
          <a:p>
            <a:r>
              <a:rPr lang="da-DK" b="0" i="0"/>
              <a:t>Hver gruppe læser en post it op ad gangen og fortæller kort om indsatsen og hvor den skal placeres. </a:t>
            </a:r>
          </a:p>
          <a:p>
            <a:r>
              <a:rPr lang="da-DK" b="0" i="0"/>
              <a:t>Andre grupper kan bidrage til placeringen – I skal gerne blive enige om jeres prioritering (leder har selvfølgelig endelig bestemmelsesret over prioritering af tid og opgaver). </a:t>
            </a:r>
          </a:p>
          <a:p>
            <a:endParaRPr lang="da-DK" b="0" i="0"/>
          </a:p>
          <a:p>
            <a:pPr algn="just"/>
            <a:r>
              <a:rPr lang="da-DK" sz="1200" i="1" kern="1200">
                <a:solidFill>
                  <a:schemeClr val="tx1"/>
                </a:solidFill>
                <a:effectLst/>
                <a:latin typeface="+mn-lt"/>
                <a:ea typeface="+mn-ea"/>
                <a:cs typeface="+mn-cs"/>
              </a:rPr>
              <a:t>Note: Følgende inspirationsspørgsmål kan I med fordel anvende til at vurdere prioriteringen af jeres indsatser:</a:t>
            </a:r>
          </a:p>
          <a:p>
            <a:pPr lvl="0"/>
            <a:r>
              <a:rPr lang="da-DK" sz="1200" i="1" kern="1200">
                <a:solidFill>
                  <a:schemeClr val="tx1"/>
                </a:solidFill>
                <a:effectLst/>
                <a:latin typeface="+mn-lt"/>
                <a:ea typeface="+mn-ea"/>
                <a:cs typeface="+mn-cs"/>
              </a:rPr>
              <a:t>Hvilke handlinger er lige til at sætte i værk?</a:t>
            </a:r>
          </a:p>
          <a:p>
            <a:pPr lvl="0"/>
            <a:r>
              <a:rPr lang="da-DK" sz="1200" i="1" kern="1200">
                <a:solidFill>
                  <a:schemeClr val="tx1"/>
                </a:solidFill>
                <a:effectLst/>
                <a:latin typeface="+mn-lt"/>
                <a:ea typeface="+mn-ea"/>
                <a:cs typeface="+mn-cs"/>
              </a:rPr>
              <a:t>Hvilke handlinger vil skabe små hurtige gevinster? </a:t>
            </a:r>
          </a:p>
          <a:p>
            <a:pPr lvl="0"/>
            <a:r>
              <a:rPr lang="da-DK" sz="1200" i="1" kern="1200">
                <a:solidFill>
                  <a:schemeClr val="tx1"/>
                </a:solidFill>
                <a:effectLst/>
                <a:latin typeface="+mn-lt"/>
                <a:ea typeface="+mn-ea"/>
                <a:cs typeface="+mn-cs"/>
              </a:rPr>
              <a:t>Hvad er vigtigst at tage fat på hurtigt?</a:t>
            </a:r>
          </a:p>
          <a:p>
            <a:pPr lvl="0"/>
            <a:r>
              <a:rPr lang="da-DK" sz="1200" i="1" kern="1200">
                <a:solidFill>
                  <a:schemeClr val="tx1"/>
                </a:solidFill>
                <a:effectLst/>
                <a:latin typeface="+mn-lt"/>
                <a:ea typeface="+mn-ea"/>
                <a:cs typeface="+mn-cs"/>
              </a:rPr>
              <a:t>Hvad kræver yderligere viden?</a:t>
            </a:r>
          </a:p>
          <a:p>
            <a:r>
              <a:rPr lang="da-DK" sz="1200" i="1" kern="1200">
                <a:solidFill>
                  <a:schemeClr val="tx1"/>
                </a:solidFill>
                <a:effectLst/>
                <a:latin typeface="+mn-lt"/>
                <a:ea typeface="+mn-ea"/>
                <a:cs typeface="+mn-cs"/>
              </a:rPr>
              <a:t>Hvad skaber den bedste trivsel for alle? </a:t>
            </a:r>
            <a:r>
              <a:rPr lang="da-DK" i="1">
                <a:effectLst/>
              </a:rPr>
              <a:t> </a:t>
            </a:r>
            <a:r>
              <a:rPr lang="da-DK" sz="1200" i="1" kern="1200">
                <a:solidFill>
                  <a:schemeClr val="tx1"/>
                </a:solidFill>
                <a:effectLst/>
                <a:latin typeface="+mn-lt"/>
                <a:ea typeface="+mn-ea"/>
                <a:cs typeface="+mn-cs"/>
              </a:rPr>
              <a:t> </a:t>
            </a:r>
            <a:endParaRPr lang="da-DK" b="1" i="1"/>
          </a:p>
        </p:txBody>
      </p:sp>
      <p:sp>
        <p:nvSpPr>
          <p:cNvPr id="4" name="Pladsholder til slidenummer 3"/>
          <p:cNvSpPr>
            <a:spLocks noGrp="1"/>
          </p:cNvSpPr>
          <p:nvPr>
            <p:ph type="sldNum" sz="quarter" idx="5"/>
          </p:nvPr>
        </p:nvSpPr>
        <p:spPr/>
        <p:txBody>
          <a:bodyPr/>
          <a:lstStyle/>
          <a:p>
            <a:fld id="{1F3E57FE-9009-40E0-9D44-E0B9BA7F0C37}" type="slidenum">
              <a:rPr lang="da-DK" smtClean="0"/>
              <a:t>11</a:t>
            </a:fld>
            <a:endParaRPr lang="da-DK"/>
          </a:p>
        </p:txBody>
      </p:sp>
    </p:spTree>
    <p:extLst>
      <p:ext uri="{BB962C8B-B14F-4D97-AF65-F5344CB8AC3E}">
        <p14:creationId xmlns:p14="http://schemas.microsoft.com/office/powerpoint/2010/main" val="1107154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i="1"/>
              <a:t>Her opsummeres, hvad I er nået frem til. </a:t>
            </a:r>
          </a:p>
          <a:p>
            <a:r>
              <a:rPr lang="da-DK" i="1"/>
              <a:t>Fortæl gerne hvis nogen af medarbejderne har en opgave (måske nogen er ansvarlige for at tage noget med til MED)</a:t>
            </a:r>
          </a:p>
        </p:txBody>
      </p:sp>
      <p:sp>
        <p:nvSpPr>
          <p:cNvPr id="4" name="Pladsholder til slidenummer 3"/>
          <p:cNvSpPr>
            <a:spLocks noGrp="1"/>
          </p:cNvSpPr>
          <p:nvPr>
            <p:ph type="sldNum" sz="quarter" idx="5"/>
          </p:nvPr>
        </p:nvSpPr>
        <p:spPr/>
        <p:txBody>
          <a:bodyPr/>
          <a:lstStyle/>
          <a:p>
            <a:fld id="{1F3E57FE-9009-40E0-9D44-E0B9BA7F0C37}" type="slidenum">
              <a:rPr lang="da-DK" smtClean="0"/>
              <a:t>12</a:t>
            </a:fld>
            <a:endParaRPr lang="da-DK"/>
          </a:p>
        </p:txBody>
      </p:sp>
    </p:spTree>
    <p:extLst>
      <p:ext uri="{BB962C8B-B14F-4D97-AF65-F5344CB8AC3E}">
        <p14:creationId xmlns:p14="http://schemas.microsoft.com/office/powerpoint/2010/main" val="1726743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b="1"/>
          </a:p>
          <a:p>
            <a:endParaRPr lang="da-DK" dirty="0"/>
          </a:p>
          <a:p>
            <a:endParaRPr lang="da-DK" dirty="0"/>
          </a:p>
        </p:txBody>
      </p:sp>
      <p:sp>
        <p:nvSpPr>
          <p:cNvPr id="4" name="Pladsholder til slidenummer 3"/>
          <p:cNvSpPr>
            <a:spLocks noGrp="1"/>
          </p:cNvSpPr>
          <p:nvPr>
            <p:ph type="sldNum" sz="quarter" idx="5"/>
          </p:nvPr>
        </p:nvSpPr>
        <p:spPr/>
        <p:txBody>
          <a:bodyPr/>
          <a:lstStyle/>
          <a:p>
            <a:fld id="{1F3E57FE-9009-40E0-9D44-E0B9BA7F0C37}" type="slidenum">
              <a:rPr lang="da-DK" smtClean="0"/>
              <a:t>2</a:t>
            </a:fld>
            <a:endParaRPr lang="da-DK"/>
          </a:p>
        </p:txBody>
      </p:sp>
    </p:spTree>
    <p:extLst>
      <p:ext uri="{BB962C8B-B14F-4D97-AF65-F5344CB8AC3E}">
        <p14:creationId xmlns:p14="http://schemas.microsoft.com/office/powerpoint/2010/main" val="3034213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Noter </a:t>
            </a:r>
            <a:r>
              <a:rPr lang="da-DK" b="1"/>
              <a:t>TIL LEDER:</a:t>
            </a:r>
          </a:p>
          <a:p>
            <a:r>
              <a:rPr lang="da-DK" dirty="0"/>
              <a:t>Det</a:t>
            </a:r>
            <a:r>
              <a:rPr lang="da-DK" b="0" i="0" dirty="0"/>
              <a:t> </a:t>
            </a:r>
            <a:r>
              <a:rPr lang="da-DK" b="0" i="0"/>
              <a:t>kun </a:t>
            </a:r>
            <a:r>
              <a:rPr lang="da-DK"/>
              <a:t>leder og AMR, der har læst fritekstfelter</a:t>
            </a:r>
            <a:r>
              <a:rPr lang="da-DK" dirty="0"/>
              <a:t>. Udfordringen ved enkelte skrevne kommentarer er, at disse nemt kan komme til at tage opmærksomheden fra trivselsundersøgelsens centrale budskaber. For det andet bliver anonymitetskravet i nærværende undersøgelse udfordret ved</a:t>
            </a:r>
            <a:r>
              <a:rPr lang="da-DK"/>
              <a:t> at </a:t>
            </a:r>
            <a:r>
              <a:rPr lang="da-DK" dirty="0"/>
              <a:t>flere kan læse kommentarer</a:t>
            </a:r>
            <a:r>
              <a:rPr lang="da-DK"/>
              <a:t>. </a:t>
            </a:r>
            <a:r>
              <a:rPr lang="da-DK" dirty="0"/>
              <a:t>Kolleger kan ofte tyde hinandens sprog eller genkende situationer fra hinandens fortællinger.</a:t>
            </a:r>
          </a:p>
          <a:p>
            <a:endParaRPr lang="da-DK"/>
          </a:p>
          <a:p>
            <a:r>
              <a:rPr lang="da-DK"/>
              <a:t>Da undersøgelsen er anonym, kan vi ikke følge op på enkelte hændelser. I opfordres til at gå til leder, AMR eller TR.</a:t>
            </a:r>
          </a:p>
          <a:p>
            <a:r>
              <a:rPr lang="da-DK"/>
              <a:t>Dialogmødet er ikke rammen til at løse konflikter mellem to eller flere medarbejdere</a:t>
            </a:r>
          </a:p>
          <a:p>
            <a:endParaRPr lang="da-DK"/>
          </a:p>
          <a:p>
            <a:endParaRPr lang="da-DK" sz="1200" dirty="0">
              <a:solidFill>
                <a:srgbClr val="444444"/>
              </a:solidFill>
            </a:endParaRPr>
          </a:p>
          <a:p>
            <a:endParaRPr lang="da-DK"/>
          </a:p>
          <a:p>
            <a:endParaRPr lang="da-DK" b="0" i="0"/>
          </a:p>
        </p:txBody>
      </p:sp>
      <p:sp>
        <p:nvSpPr>
          <p:cNvPr id="4" name="Pladsholder til slidenummer 3"/>
          <p:cNvSpPr>
            <a:spLocks noGrp="1"/>
          </p:cNvSpPr>
          <p:nvPr>
            <p:ph type="sldNum" sz="quarter" idx="5"/>
          </p:nvPr>
        </p:nvSpPr>
        <p:spPr/>
        <p:txBody>
          <a:bodyPr/>
          <a:lstStyle/>
          <a:p>
            <a:fld id="{1F3E57FE-9009-40E0-9D44-E0B9BA7F0C37}" type="slidenum">
              <a:rPr lang="da-DK" smtClean="0"/>
              <a:t>3</a:t>
            </a:fld>
            <a:endParaRPr lang="da-DK"/>
          </a:p>
        </p:txBody>
      </p:sp>
    </p:spTree>
    <p:extLst>
      <p:ext uri="{BB962C8B-B14F-4D97-AF65-F5344CB8AC3E}">
        <p14:creationId xmlns:p14="http://schemas.microsoft.com/office/powerpoint/2010/main" val="1050460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1CF35-260C-1BCB-0F26-25065F9F01AB}"/>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7E87F773-7CB9-923A-6AB2-0C85D02999B1}"/>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1C1FB03E-9DB8-461A-98F3-A0993DE6B110}"/>
              </a:ext>
            </a:extLst>
          </p:cNvPr>
          <p:cNvSpPr>
            <a:spLocks noGrp="1"/>
          </p:cNvSpPr>
          <p:nvPr>
            <p:ph type="body" idx="1"/>
          </p:nvPr>
        </p:nvSpPr>
        <p:spPr/>
        <p:txBody>
          <a:bodyPr/>
          <a:lstStyle/>
          <a:p>
            <a:r>
              <a:rPr lang="da-DK" b="1" dirty="0"/>
              <a:t>Noter TIL LEDER:</a:t>
            </a:r>
            <a:endParaRPr lang="da-DK" dirty="0"/>
          </a:p>
          <a:p>
            <a:r>
              <a:rPr lang="da-DK"/>
              <a:t>Programmet for i dag</a:t>
            </a:r>
            <a:r>
              <a:rPr lang="da-DK" dirty="0"/>
              <a:t>: </a:t>
            </a:r>
            <a:endParaRPr lang="da-DK"/>
          </a:p>
          <a:p>
            <a:r>
              <a:rPr lang="da-DK"/>
              <a:t>Vi starter med en overordnet præsentation af resultaterne </a:t>
            </a:r>
            <a:r>
              <a:rPr lang="da-DK" dirty="0"/>
              <a:t>ud fra afdelingens trivselsrapport</a:t>
            </a:r>
            <a:r>
              <a:rPr lang="da-DK"/>
              <a:t>. </a:t>
            </a:r>
          </a:p>
          <a:p>
            <a:r>
              <a:rPr lang="da-DK"/>
              <a:t>Derefter arbejder vi i grupper med at</a:t>
            </a:r>
            <a:r>
              <a:rPr lang="da-DK" dirty="0"/>
              <a:t> </a:t>
            </a:r>
            <a:r>
              <a:rPr lang="da-DK"/>
              <a:t>finde temaer og</a:t>
            </a:r>
            <a:r>
              <a:rPr lang="da-DK" dirty="0"/>
              <a:t> </a:t>
            </a:r>
            <a:r>
              <a:rPr lang="da-DK"/>
              <a:t>indsatser.</a:t>
            </a:r>
          </a:p>
          <a:p>
            <a:r>
              <a:rPr lang="da-DK"/>
              <a:t>Til sidste prioriterer vi </a:t>
            </a:r>
            <a:r>
              <a:rPr lang="da-DK" dirty="0"/>
              <a:t>indsatserne </a:t>
            </a:r>
            <a:r>
              <a:rPr lang="da-DK"/>
              <a:t>og </a:t>
            </a:r>
            <a:r>
              <a:rPr lang="da-DK" dirty="0"/>
              <a:t>aftaler hvem </a:t>
            </a:r>
            <a:r>
              <a:rPr lang="da-DK"/>
              <a:t>der </a:t>
            </a:r>
            <a:r>
              <a:rPr lang="da-DK" dirty="0"/>
              <a:t>er tovholder på hver tema</a:t>
            </a:r>
            <a:r>
              <a:rPr lang="da-DK"/>
              <a:t>.</a:t>
            </a:r>
          </a:p>
          <a:p>
            <a:endParaRPr lang="da-DK"/>
          </a:p>
          <a:p>
            <a:r>
              <a:rPr lang="da-DK" dirty="0"/>
              <a:t>Lederen har </a:t>
            </a:r>
            <a:r>
              <a:rPr lang="da-DK"/>
              <a:t>på </a:t>
            </a:r>
            <a:r>
              <a:rPr lang="da-DK" dirty="0"/>
              <a:t>forhånd inddelt afdelingen i grupper</a:t>
            </a:r>
            <a:r>
              <a:rPr lang="da-DK"/>
              <a:t>. </a:t>
            </a:r>
          </a:p>
        </p:txBody>
      </p:sp>
      <p:sp>
        <p:nvSpPr>
          <p:cNvPr id="4" name="Pladsholder til slidenummer 3">
            <a:extLst>
              <a:ext uri="{FF2B5EF4-FFF2-40B4-BE49-F238E27FC236}">
                <a16:creationId xmlns:a16="http://schemas.microsoft.com/office/drawing/2014/main" id="{180301DC-7E88-761B-ABF4-0131BE78C262}"/>
              </a:ext>
            </a:extLst>
          </p:cNvPr>
          <p:cNvSpPr>
            <a:spLocks noGrp="1"/>
          </p:cNvSpPr>
          <p:nvPr>
            <p:ph type="sldNum" sz="quarter" idx="5"/>
          </p:nvPr>
        </p:nvSpPr>
        <p:spPr/>
        <p:txBody>
          <a:bodyPr/>
          <a:lstStyle/>
          <a:p>
            <a:fld id="{1F3E57FE-9009-40E0-9D44-E0B9BA7F0C37}" type="slidenum">
              <a:rPr lang="da-DK" smtClean="0"/>
              <a:t>4</a:t>
            </a:fld>
            <a:endParaRPr lang="da-DK"/>
          </a:p>
        </p:txBody>
      </p:sp>
    </p:spTree>
    <p:extLst>
      <p:ext uri="{BB962C8B-B14F-4D97-AF65-F5344CB8AC3E}">
        <p14:creationId xmlns:p14="http://schemas.microsoft.com/office/powerpoint/2010/main" val="1341930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Noter </a:t>
            </a:r>
            <a:r>
              <a:rPr lang="da-DK" b="1"/>
              <a:t>TIL LEDER:</a:t>
            </a:r>
            <a:endParaRPr lang="da-DK" dirty="0"/>
          </a:p>
          <a:p>
            <a:r>
              <a:rPr lang="da-DK" dirty="0"/>
              <a:t>Leder fremlægger de temaer, hvor afdelingen har scoret højest i trivselsrapporten. </a:t>
            </a:r>
          </a:p>
          <a:p>
            <a:endParaRPr lang="da-DK" b="0"/>
          </a:p>
        </p:txBody>
      </p:sp>
      <p:sp>
        <p:nvSpPr>
          <p:cNvPr id="4" name="Pladsholder til slidenummer 3"/>
          <p:cNvSpPr>
            <a:spLocks noGrp="1"/>
          </p:cNvSpPr>
          <p:nvPr>
            <p:ph type="sldNum" sz="quarter" idx="5"/>
          </p:nvPr>
        </p:nvSpPr>
        <p:spPr/>
        <p:txBody>
          <a:bodyPr/>
          <a:lstStyle/>
          <a:p>
            <a:fld id="{1F3E57FE-9009-40E0-9D44-E0B9BA7F0C37}" type="slidenum">
              <a:rPr lang="da-DK" smtClean="0"/>
              <a:t>5</a:t>
            </a:fld>
            <a:endParaRPr lang="da-DK"/>
          </a:p>
        </p:txBody>
      </p:sp>
    </p:spTree>
    <p:extLst>
      <p:ext uri="{BB962C8B-B14F-4D97-AF65-F5344CB8AC3E}">
        <p14:creationId xmlns:p14="http://schemas.microsoft.com/office/powerpoint/2010/main" val="2366229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a:lnSpc>
                <a:spcPct val="100000"/>
              </a:lnSpc>
              <a:spcBef>
                <a:spcPts val="0"/>
              </a:spcBef>
              <a:spcAft>
                <a:spcPts val="0"/>
              </a:spcAft>
              <a:buNone/>
              <a:tabLst/>
              <a:defRPr/>
            </a:pPr>
            <a:r>
              <a:rPr lang="da-DK" b="1" dirty="0"/>
              <a:t>Noter </a:t>
            </a:r>
            <a:r>
              <a:rPr lang="da-DK" b="1"/>
              <a:t>TIL LEDER:</a:t>
            </a:r>
            <a:endParaRPr lang="da-DK" dirty="0"/>
          </a:p>
          <a:p>
            <a:r>
              <a:rPr lang="da-DK" dirty="0"/>
              <a:t>Leder fremlægger de temaer med den laveste score i rapporten</a:t>
            </a:r>
            <a:r>
              <a:rPr lang="da-DK"/>
              <a:t>, </a:t>
            </a:r>
            <a:r>
              <a:rPr lang="da-DK" dirty="0"/>
              <a:t>som kan </a:t>
            </a:r>
            <a:r>
              <a:rPr lang="da-DK"/>
              <a:t>peger på udfordringer.</a:t>
            </a:r>
            <a:br>
              <a:rPr lang="da-DK" dirty="0">
                <a:cs typeface="+mn-lt"/>
              </a:rPr>
            </a:br>
            <a:r>
              <a:rPr lang="da-DK"/>
              <a:t>Det betyder ikke</a:t>
            </a:r>
            <a:r>
              <a:rPr lang="da-DK" dirty="0"/>
              <a:t> nødvendigvis</a:t>
            </a:r>
            <a:r>
              <a:rPr lang="da-DK"/>
              <a:t>, at noget er ’galt’, men at der er potentiale for forbedring.</a:t>
            </a:r>
            <a:br>
              <a:rPr lang="da-DK" dirty="0">
                <a:cs typeface="+mn-lt"/>
              </a:rPr>
            </a:br>
            <a:endParaRPr lang="da-DK"/>
          </a:p>
        </p:txBody>
      </p:sp>
      <p:sp>
        <p:nvSpPr>
          <p:cNvPr id="4" name="Pladsholder til slidenummer 3"/>
          <p:cNvSpPr>
            <a:spLocks noGrp="1"/>
          </p:cNvSpPr>
          <p:nvPr>
            <p:ph type="sldNum" sz="quarter" idx="5"/>
          </p:nvPr>
        </p:nvSpPr>
        <p:spPr/>
        <p:txBody>
          <a:bodyPr/>
          <a:lstStyle/>
          <a:p>
            <a:fld id="{1F3E57FE-9009-40E0-9D44-E0B9BA7F0C37}" type="slidenum">
              <a:rPr lang="da-DK" smtClean="0"/>
              <a:t>6</a:t>
            </a:fld>
            <a:endParaRPr lang="da-DK"/>
          </a:p>
        </p:txBody>
      </p:sp>
    </p:spTree>
    <p:extLst>
      <p:ext uri="{BB962C8B-B14F-4D97-AF65-F5344CB8AC3E}">
        <p14:creationId xmlns:p14="http://schemas.microsoft.com/office/powerpoint/2010/main" val="1571119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a:lnSpc>
                <a:spcPct val="100000"/>
              </a:lnSpc>
              <a:spcBef>
                <a:spcPts val="0"/>
              </a:spcBef>
              <a:spcAft>
                <a:spcPts val="0"/>
              </a:spcAft>
              <a:buNone/>
              <a:tabLst/>
              <a:defRPr/>
            </a:pPr>
            <a:r>
              <a:rPr lang="da-DK" b="1" dirty="0"/>
              <a:t>Noter </a:t>
            </a:r>
            <a:r>
              <a:rPr lang="da-DK" b="1"/>
              <a:t>TIL LEDER:</a:t>
            </a:r>
            <a:endParaRPr lang="da-DK" dirty="0"/>
          </a:p>
          <a:p>
            <a:r>
              <a:rPr lang="da-DK" dirty="0"/>
              <a:t>Yderligere </a:t>
            </a:r>
            <a:r>
              <a:rPr lang="da-DK"/>
              <a:t>fokuspunkter</a:t>
            </a:r>
            <a:r>
              <a:rPr lang="da-DK" dirty="0"/>
              <a:t> fremlægges som leder </a:t>
            </a:r>
            <a:r>
              <a:rPr lang="da-DK"/>
              <a:t>og </a:t>
            </a:r>
            <a:r>
              <a:rPr lang="da-DK" dirty="0"/>
              <a:t>AMR </a:t>
            </a:r>
            <a:r>
              <a:rPr lang="da-DK"/>
              <a:t>har </a:t>
            </a:r>
            <a:r>
              <a:rPr lang="da-DK" dirty="0"/>
              <a:t>fundet særlig</a:t>
            </a:r>
            <a:r>
              <a:rPr lang="da-DK"/>
              <a:t> relevante for dialogen i dag.</a:t>
            </a:r>
            <a:br>
              <a:rPr lang="da-DK" dirty="0">
                <a:cs typeface="+mn-lt"/>
              </a:rPr>
            </a:br>
            <a:r>
              <a:rPr lang="da-DK"/>
              <a:t>Det kan være steder, hvor vi scorer lavt, højt – eller blot noget, der betyder meget for hverdagen.</a:t>
            </a:r>
          </a:p>
          <a:p>
            <a:endParaRPr lang="da-DK"/>
          </a:p>
        </p:txBody>
      </p:sp>
      <p:sp>
        <p:nvSpPr>
          <p:cNvPr id="4" name="Pladsholder til slidenummer 3"/>
          <p:cNvSpPr>
            <a:spLocks noGrp="1"/>
          </p:cNvSpPr>
          <p:nvPr>
            <p:ph type="sldNum" sz="quarter" idx="5"/>
          </p:nvPr>
        </p:nvSpPr>
        <p:spPr/>
        <p:txBody>
          <a:bodyPr/>
          <a:lstStyle/>
          <a:p>
            <a:fld id="{1F3E57FE-9009-40E0-9D44-E0B9BA7F0C37}" type="slidenum">
              <a:rPr lang="da-DK" smtClean="0"/>
              <a:t>7</a:t>
            </a:fld>
            <a:endParaRPr lang="da-DK"/>
          </a:p>
        </p:txBody>
      </p:sp>
    </p:spTree>
    <p:extLst>
      <p:ext uri="{BB962C8B-B14F-4D97-AF65-F5344CB8AC3E}">
        <p14:creationId xmlns:p14="http://schemas.microsoft.com/office/powerpoint/2010/main" val="4143614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Noter </a:t>
            </a:r>
            <a:r>
              <a:rPr lang="da-DK" b="1"/>
              <a:t>TIL LEDER:</a:t>
            </a:r>
            <a:endParaRPr lang="da-DK"/>
          </a:p>
          <a:p>
            <a:r>
              <a:rPr lang="da-DK" dirty="0"/>
              <a:t>Afdelingen gennemgår sammen de fremlagte </a:t>
            </a:r>
            <a:r>
              <a:rPr lang="da-DK" b="0"/>
              <a:t>resultater</a:t>
            </a:r>
            <a:r>
              <a:rPr lang="da-DK" b="0" dirty="0"/>
              <a:t> </a:t>
            </a:r>
            <a:r>
              <a:rPr lang="da-DK" dirty="0"/>
              <a:t>med udgangspunkt i spørgsmålene.</a:t>
            </a:r>
            <a:endParaRPr lang="da-DK" b="0" dirty="0"/>
          </a:p>
          <a:p>
            <a:pPr>
              <a:buFont typeface="Arial" panose="020B0604020202020204" pitchFamily="34" charset="0"/>
            </a:pPr>
            <a:endParaRPr lang="da-DK" b="0"/>
          </a:p>
          <a:p>
            <a:endParaRPr lang="da-DK" b="0"/>
          </a:p>
          <a:p>
            <a:r>
              <a:rPr lang="da-DK" b="0" i="1"/>
              <a:t>Note: Skriv input i stikord på en tavle/papir </a:t>
            </a:r>
            <a:r>
              <a:rPr lang="da-DK" i="1" dirty="0"/>
              <a:t>for at skabe </a:t>
            </a:r>
            <a:r>
              <a:rPr lang="da-DK" b="0" i="1"/>
              <a:t>overblik og </a:t>
            </a:r>
            <a:r>
              <a:rPr lang="da-DK" i="1" dirty="0"/>
              <a:t>for at have</a:t>
            </a:r>
            <a:r>
              <a:rPr lang="da-DK" b="0" i="1" dirty="0"/>
              <a:t> </a:t>
            </a:r>
            <a:r>
              <a:rPr lang="da-DK" b="0" i="1"/>
              <a:t>input til arbejdet med handlingsplanerne efter dialogmødet. </a:t>
            </a:r>
            <a:endParaRPr lang="da-DK" i="1" dirty="0"/>
          </a:p>
        </p:txBody>
      </p:sp>
      <p:sp>
        <p:nvSpPr>
          <p:cNvPr id="4" name="Pladsholder til slidenummer 3"/>
          <p:cNvSpPr>
            <a:spLocks noGrp="1"/>
          </p:cNvSpPr>
          <p:nvPr>
            <p:ph type="sldNum" sz="quarter" idx="5"/>
          </p:nvPr>
        </p:nvSpPr>
        <p:spPr/>
        <p:txBody>
          <a:bodyPr/>
          <a:lstStyle/>
          <a:p>
            <a:fld id="{1F3E57FE-9009-40E0-9D44-E0B9BA7F0C37}" type="slidenum">
              <a:rPr lang="da-DK" smtClean="0"/>
              <a:t>8</a:t>
            </a:fld>
            <a:endParaRPr lang="da-DK"/>
          </a:p>
        </p:txBody>
      </p:sp>
    </p:spTree>
    <p:extLst>
      <p:ext uri="{BB962C8B-B14F-4D97-AF65-F5344CB8AC3E}">
        <p14:creationId xmlns:p14="http://schemas.microsoft.com/office/powerpoint/2010/main" val="970604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1809E-8E08-9C56-40FB-382C2C6AD7AE}"/>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0762FB1F-8A0F-3ABE-8D15-A9F883EE2CA1}"/>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824F6D96-8361-C168-A337-110B38B1D21B}"/>
              </a:ext>
            </a:extLst>
          </p:cNvPr>
          <p:cNvSpPr>
            <a:spLocks noGrp="1"/>
          </p:cNvSpPr>
          <p:nvPr>
            <p:ph type="body" idx="1"/>
          </p:nvPr>
        </p:nvSpPr>
        <p:spPr/>
        <p:txBody>
          <a:bodyPr/>
          <a:lstStyle/>
          <a:p>
            <a:r>
              <a:rPr lang="da-DK" b="1" dirty="0"/>
              <a:t>Noter </a:t>
            </a:r>
            <a:r>
              <a:rPr lang="da-DK" b="1"/>
              <a:t>TIL LEDER:</a:t>
            </a:r>
            <a:endParaRPr lang="da-DK" dirty="0"/>
          </a:p>
          <a:p>
            <a:r>
              <a:rPr lang="da-DK" dirty="0" err="1"/>
              <a:t>Gruppearbejde:Grupperne</a:t>
            </a:r>
            <a:r>
              <a:rPr lang="da-DK" dirty="0"/>
              <a:t> drøfter, hvilke temaer og tendenser de ser og hvilke de ønsker at arbejde videre med i handlingsplanerne. Grupperne noterer på post its. </a:t>
            </a:r>
          </a:p>
          <a:p>
            <a:endParaRPr lang="da-DK" b="0" dirty="0"/>
          </a:p>
          <a:p>
            <a:pPr marL="0" indent="0">
              <a:buNone/>
            </a:pPr>
            <a:endParaRPr lang="da-DK" b="0"/>
          </a:p>
          <a:p>
            <a:r>
              <a:rPr lang="da-DK" dirty="0"/>
              <a:t>Opsamling: </a:t>
            </a:r>
            <a:r>
              <a:rPr lang="da-DK" b="0"/>
              <a:t>Hvilke temaer</a:t>
            </a:r>
            <a:r>
              <a:rPr lang="da-DK" dirty="0"/>
              <a:t> </a:t>
            </a:r>
            <a:r>
              <a:rPr lang="da-DK" b="0" dirty="0"/>
              <a:t>skal</a:t>
            </a:r>
            <a:r>
              <a:rPr lang="da-DK" b="0"/>
              <a:t> </a:t>
            </a:r>
            <a:r>
              <a:rPr lang="da-DK" dirty="0"/>
              <a:t>I arbejde</a:t>
            </a:r>
            <a:r>
              <a:rPr lang="da-DK" b="0"/>
              <a:t> videre med?</a:t>
            </a:r>
          </a:p>
          <a:p>
            <a:r>
              <a:rPr lang="da-DK" i="1" dirty="0"/>
              <a:t>I</a:t>
            </a:r>
            <a:r>
              <a:rPr lang="da-DK" b="0" i="1"/>
              <a:t> plenum samler I om på gruppernes drøftelser. Bed grupperne læse deres post </a:t>
            </a:r>
            <a:r>
              <a:rPr lang="da-DK" b="0" i="1" err="1"/>
              <a:t>its</a:t>
            </a:r>
            <a:r>
              <a:rPr lang="da-DK" b="0" i="1"/>
              <a:t> op</a:t>
            </a:r>
            <a:r>
              <a:rPr lang="da-DK" i="1" dirty="0"/>
              <a:t>, </a:t>
            </a:r>
            <a:r>
              <a:rPr lang="da-DK" b="0" i="1"/>
              <a:t>og placer dem på en tavle/væg hvor alle kan se dem. Grupper </a:t>
            </a:r>
            <a:r>
              <a:rPr lang="da-DK" i="1" dirty="0"/>
              <a:t>begrunder kort for valg af</a:t>
            </a:r>
            <a:r>
              <a:rPr lang="da-DK" b="0" i="1" dirty="0"/>
              <a:t> </a:t>
            </a:r>
            <a:r>
              <a:rPr lang="da-DK" i="1" dirty="0"/>
              <a:t>deres </a:t>
            </a:r>
            <a:r>
              <a:rPr lang="da-DK" b="0" i="1"/>
              <a:t>tema</a:t>
            </a:r>
            <a:r>
              <a:rPr lang="da-DK" i="1" dirty="0"/>
              <a:t>.</a:t>
            </a:r>
            <a:endParaRPr lang="da-DK" b="0" i="1"/>
          </a:p>
          <a:p>
            <a:r>
              <a:rPr lang="da-DK" b="0" i="1"/>
              <a:t>Bliv enige om hvilke 2-4 temaer I skal arbejde videre med. Måske er det de temaer flest har skrevet ned, måske er der et virkeligt vigtigt tema som bare skal med. </a:t>
            </a:r>
          </a:p>
          <a:p>
            <a:r>
              <a:rPr lang="da-DK" b="1" i="1" dirty="0"/>
              <a:t>Husk at denne øvelse primært handler om at finde temaer. I er ikke i gang med at finde løsninger på ”problemerne” endnu. </a:t>
            </a:r>
          </a:p>
        </p:txBody>
      </p:sp>
      <p:sp>
        <p:nvSpPr>
          <p:cNvPr id="4" name="Pladsholder til slidenummer 3">
            <a:extLst>
              <a:ext uri="{FF2B5EF4-FFF2-40B4-BE49-F238E27FC236}">
                <a16:creationId xmlns:a16="http://schemas.microsoft.com/office/drawing/2014/main" id="{1A3018E0-CC00-4DCD-67AE-FAF4519C9658}"/>
              </a:ext>
            </a:extLst>
          </p:cNvPr>
          <p:cNvSpPr>
            <a:spLocks noGrp="1"/>
          </p:cNvSpPr>
          <p:nvPr>
            <p:ph type="sldNum" sz="quarter" idx="5"/>
          </p:nvPr>
        </p:nvSpPr>
        <p:spPr/>
        <p:txBody>
          <a:bodyPr/>
          <a:lstStyle/>
          <a:p>
            <a:fld id="{1F3E57FE-9009-40E0-9D44-E0B9BA7F0C37}" type="slidenum">
              <a:rPr lang="da-DK" smtClean="0"/>
              <a:t>9</a:t>
            </a:fld>
            <a:endParaRPr lang="da-DK"/>
          </a:p>
        </p:txBody>
      </p:sp>
    </p:spTree>
    <p:extLst>
      <p:ext uri="{BB962C8B-B14F-4D97-AF65-F5344CB8AC3E}">
        <p14:creationId xmlns:p14="http://schemas.microsoft.com/office/powerpoint/2010/main" val="4262581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lide">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1396800" y="3430800"/>
            <a:ext cx="9396000" cy="735392"/>
          </a:xfrm>
          <a:prstGeom prst="rect">
            <a:avLst/>
          </a:prstGeom>
        </p:spPr>
        <p:txBody>
          <a:bodyPr lIns="216000" tIns="158400" bIns="158400">
            <a:spAutoFit/>
          </a:bodyPr>
          <a:lstStyle>
            <a:lvl1pPr marL="0" indent="0" algn="ctr">
              <a:buNone/>
              <a:defRPr sz="3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p:cNvSpPr>
            <a:spLocks noGrp="1"/>
          </p:cNvSpPr>
          <p:nvPr>
            <p:ph type="dt" sz="half" idx="10"/>
          </p:nvPr>
        </p:nvSpPr>
        <p:spPr/>
        <p:txBody>
          <a:bodyPr/>
          <a:lstStyle>
            <a:lvl1pPr>
              <a:lnSpc>
                <a:spcPct val="80000"/>
              </a:lnSpc>
              <a:defRPr/>
            </a:lvl1pPr>
          </a:lstStyle>
          <a:p>
            <a:fld id="{9187C992-B8B6-47E5-A020-18AED19BB85D}" type="datetime1">
              <a:rPr lang="da-DK" smtClean="0"/>
              <a:t>22-01-2026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A601085-A43E-4613-952E-45B225519ABB}" type="slidenum">
              <a:rPr lang="da-DK" smtClean="0"/>
              <a:t>‹nr.›</a:t>
            </a:fld>
            <a:endParaRPr lang="da-DK"/>
          </a:p>
        </p:txBody>
      </p:sp>
      <p:sp>
        <p:nvSpPr>
          <p:cNvPr id="12" name="Titel 11">
            <a:extLst>
              <a:ext uri="{FF2B5EF4-FFF2-40B4-BE49-F238E27FC236}">
                <a16:creationId xmlns:a16="http://schemas.microsoft.com/office/drawing/2014/main" id="{4AB96354-929E-4F21-B7BE-50CA7ADFA28C}"/>
              </a:ext>
            </a:extLst>
          </p:cNvPr>
          <p:cNvSpPr>
            <a:spLocks noGrp="1"/>
          </p:cNvSpPr>
          <p:nvPr>
            <p:ph type="title"/>
          </p:nvPr>
        </p:nvSpPr>
        <p:spPr>
          <a:xfrm>
            <a:off x="1396800" y="1080001"/>
            <a:ext cx="9396000" cy="2347200"/>
          </a:xfrm>
        </p:spPr>
        <p:txBody>
          <a:bodyPr wrap="square" lIns="0" rIns="0"/>
          <a:lstStyle>
            <a:lvl1pPr algn="ctr">
              <a:defRPr lang="da-DK" sz="7500" baseline="0" dirty="0"/>
            </a:lvl1pPr>
          </a:lstStyle>
          <a:p>
            <a:r>
              <a:rPr lang="da-DK"/>
              <a:t>Klik for at redigere titeltypografien i masteren</a:t>
            </a:r>
          </a:p>
        </p:txBody>
      </p:sp>
    </p:spTree>
    <p:extLst>
      <p:ext uri="{BB962C8B-B14F-4D97-AF65-F5344CB8AC3E}">
        <p14:creationId xmlns:p14="http://schemas.microsoft.com/office/powerpoint/2010/main" val="2633548280"/>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396800" y="1144800"/>
            <a:ext cx="3600000" cy="1141199"/>
          </a:xfrm>
        </p:spPr>
        <p:txBody>
          <a:bodyPr anchor="b"/>
          <a:lstStyle>
            <a:lvl1pPr>
              <a:defRPr sz="3000"/>
            </a:lvl1pPr>
          </a:lstStyle>
          <a:p>
            <a:r>
              <a:rPr lang="da-DK"/>
              <a:t>Klik for at redigere titeltypografien i masteren</a:t>
            </a:r>
          </a:p>
        </p:txBody>
      </p:sp>
      <p:sp>
        <p:nvSpPr>
          <p:cNvPr id="3" name="Pladsholder til billede 2"/>
          <p:cNvSpPr>
            <a:spLocks noGrp="1"/>
          </p:cNvSpPr>
          <p:nvPr>
            <p:ph type="pic" idx="1"/>
          </p:nvPr>
        </p:nvSpPr>
        <p:spPr>
          <a:xfrm>
            <a:off x="5176800" y="1144800"/>
            <a:ext cx="5616000" cy="3996000"/>
          </a:xfrm>
        </p:spPr>
        <p:txBody>
          <a:bodyPr/>
          <a:lstStyle>
            <a:lvl1pPr marL="0" indent="0">
              <a:buNone/>
              <a:defRPr lang="da-DK"/>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p>
        </p:txBody>
      </p:sp>
      <p:sp>
        <p:nvSpPr>
          <p:cNvPr id="5" name="Pladsholder til dato 4"/>
          <p:cNvSpPr>
            <a:spLocks noGrp="1"/>
          </p:cNvSpPr>
          <p:nvPr>
            <p:ph type="dt" sz="half" idx="10"/>
          </p:nvPr>
        </p:nvSpPr>
        <p:spPr/>
        <p:txBody>
          <a:bodyPr/>
          <a:lstStyle/>
          <a:p>
            <a:fld id="{3D52D761-BEC8-4CF0-9447-2B22ABB29E77}" type="datetime1">
              <a:rPr lang="da-DK" smtClean="0"/>
              <a:t>22-01-2026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6A601085-A43E-4613-952E-45B225519ABB}" type="slidenum">
              <a:rPr lang="da-DK" smtClean="0"/>
              <a:t>‹nr.›</a:t>
            </a:fld>
            <a:endParaRPr lang="da-DK"/>
          </a:p>
        </p:txBody>
      </p:sp>
      <p:sp>
        <p:nvSpPr>
          <p:cNvPr id="8" name="Pladsholder til tekst 3">
            <a:extLst>
              <a:ext uri="{FF2B5EF4-FFF2-40B4-BE49-F238E27FC236}">
                <a16:creationId xmlns:a16="http://schemas.microsoft.com/office/drawing/2014/main" id="{6E01BC37-9177-427C-B537-9AD6F9E18922}"/>
              </a:ext>
            </a:extLst>
          </p:cNvPr>
          <p:cNvSpPr>
            <a:spLocks noGrp="1"/>
          </p:cNvSpPr>
          <p:nvPr>
            <p:ph type="body" sz="half" idx="2"/>
          </p:nvPr>
        </p:nvSpPr>
        <p:spPr>
          <a:xfrm>
            <a:off x="1396800" y="2286000"/>
            <a:ext cx="3600000" cy="2854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teksttypografien i masteren</a:t>
            </a:r>
          </a:p>
        </p:txBody>
      </p:sp>
    </p:spTree>
    <p:extLst>
      <p:ext uri="{BB962C8B-B14F-4D97-AF65-F5344CB8AC3E}">
        <p14:creationId xmlns:p14="http://schemas.microsoft.com/office/powerpoint/2010/main" val="1130830951"/>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og lodret tekst">
    <p:spTree>
      <p:nvGrpSpPr>
        <p:cNvPr id="1" name=""/>
        <p:cNvGrpSpPr/>
        <p:nvPr/>
      </p:nvGrpSpPr>
      <p:grpSpPr>
        <a:xfrm>
          <a:off x="0" y="0"/>
          <a:ext cx="0" cy="0"/>
          <a:chOff x="0" y="0"/>
          <a:chExt cx="0" cy="0"/>
        </a:xfrm>
      </p:grpSpPr>
      <p:sp>
        <p:nvSpPr>
          <p:cNvPr id="4" name="Pladsholder til dato 3"/>
          <p:cNvSpPr>
            <a:spLocks noGrp="1"/>
          </p:cNvSpPr>
          <p:nvPr>
            <p:ph type="dt" sz="half" idx="10"/>
          </p:nvPr>
        </p:nvSpPr>
        <p:spPr/>
        <p:txBody>
          <a:bodyPr/>
          <a:lstStyle/>
          <a:p>
            <a:fld id="{786A94E2-4AE1-4403-A477-151AEBC7C5AB}" type="datetime1">
              <a:rPr lang="da-DK" smtClean="0"/>
              <a:t>22-01-2026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A601085-A43E-4613-952E-45B225519ABB}" type="slidenum">
              <a:rPr lang="da-DK" smtClean="0"/>
              <a:t>‹nr.›</a:t>
            </a:fld>
            <a:endParaRPr lang="da-DK"/>
          </a:p>
        </p:txBody>
      </p:sp>
      <p:sp>
        <p:nvSpPr>
          <p:cNvPr id="7" name="Titel 1">
            <a:extLst>
              <a:ext uri="{FF2B5EF4-FFF2-40B4-BE49-F238E27FC236}">
                <a16:creationId xmlns:a16="http://schemas.microsoft.com/office/drawing/2014/main" id="{D8557A3F-D4CC-4012-B621-BADA4349DB47}"/>
              </a:ext>
            </a:extLst>
          </p:cNvPr>
          <p:cNvSpPr>
            <a:spLocks noGrp="1"/>
          </p:cNvSpPr>
          <p:nvPr>
            <p:ph type="title"/>
          </p:nvPr>
        </p:nvSpPr>
        <p:spPr>
          <a:xfrm>
            <a:off x="1396800" y="1144800"/>
            <a:ext cx="9396000" cy="576000"/>
          </a:xfrm>
        </p:spPr>
        <p:txBody>
          <a:bodyPr/>
          <a:lstStyle/>
          <a:p>
            <a:r>
              <a:rPr lang="da-DK"/>
              <a:t>Klik for at redigere titeltypografien i masteren</a:t>
            </a:r>
          </a:p>
        </p:txBody>
      </p:sp>
      <p:sp>
        <p:nvSpPr>
          <p:cNvPr id="8" name="Pladsholder til lodret titel 2">
            <a:extLst>
              <a:ext uri="{FF2B5EF4-FFF2-40B4-BE49-F238E27FC236}">
                <a16:creationId xmlns:a16="http://schemas.microsoft.com/office/drawing/2014/main" id="{E72F8561-9AE9-4251-8CB9-4BF33A601B41}"/>
              </a:ext>
            </a:extLst>
          </p:cNvPr>
          <p:cNvSpPr>
            <a:spLocks noGrp="1"/>
          </p:cNvSpPr>
          <p:nvPr>
            <p:ph type="body" orient="vert" idx="1"/>
          </p:nvPr>
        </p:nvSpPr>
        <p:spPr>
          <a:xfrm>
            <a:off x="1396800" y="1720800"/>
            <a:ext cx="9396000" cy="3420000"/>
          </a:xfrm>
        </p:spPr>
        <p:txBody>
          <a:bodyPr vert="eaVert" lIns="108000" tIns="216000" rIns="158400" bIns="21600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4076173842"/>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odret titel og tekst">
    <p:spTree>
      <p:nvGrpSpPr>
        <p:cNvPr id="1" name=""/>
        <p:cNvGrpSpPr/>
        <p:nvPr/>
      </p:nvGrpSpPr>
      <p:grpSpPr>
        <a:xfrm>
          <a:off x="0" y="0"/>
          <a:ext cx="0" cy="0"/>
          <a:chOff x="0" y="0"/>
          <a:chExt cx="0" cy="0"/>
        </a:xfrm>
      </p:grpSpPr>
      <p:sp>
        <p:nvSpPr>
          <p:cNvPr id="4" name="Pladsholder til dato 3"/>
          <p:cNvSpPr>
            <a:spLocks noGrp="1"/>
          </p:cNvSpPr>
          <p:nvPr>
            <p:ph type="dt" sz="half" idx="10"/>
          </p:nvPr>
        </p:nvSpPr>
        <p:spPr/>
        <p:txBody>
          <a:bodyPr/>
          <a:lstStyle/>
          <a:p>
            <a:fld id="{DEDF4D62-3499-4060-91E1-C19D76941099}" type="datetime1">
              <a:rPr lang="da-DK" smtClean="0"/>
              <a:t>22-01-2026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A601085-A43E-4613-952E-45B225519ABB}" type="slidenum">
              <a:rPr lang="da-DK" smtClean="0"/>
              <a:t>‹nr.›</a:t>
            </a:fld>
            <a:endParaRPr lang="da-DK"/>
          </a:p>
        </p:txBody>
      </p:sp>
      <p:sp>
        <p:nvSpPr>
          <p:cNvPr id="7" name="Lodret titel 1">
            <a:extLst>
              <a:ext uri="{FF2B5EF4-FFF2-40B4-BE49-F238E27FC236}">
                <a16:creationId xmlns:a16="http://schemas.microsoft.com/office/drawing/2014/main" id="{643E747B-515E-429C-B213-94C49F193645}"/>
              </a:ext>
            </a:extLst>
          </p:cNvPr>
          <p:cNvSpPr>
            <a:spLocks noGrp="1"/>
          </p:cNvSpPr>
          <p:nvPr>
            <p:ph type="title" orient="vert"/>
          </p:nvPr>
        </p:nvSpPr>
        <p:spPr>
          <a:xfrm>
            <a:off x="9140400" y="1144800"/>
            <a:ext cx="1652400" cy="3996000"/>
          </a:xfrm>
        </p:spPr>
        <p:txBody>
          <a:bodyPr vert="eaVert" lIns="72000" tIns="180000" bIns="72000"/>
          <a:lstStyle/>
          <a:p>
            <a:r>
              <a:rPr lang="da-DK"/>
              <a:t>Klik for at redigere titeltypografien i masteren</a:t>
            </a:r>
          </a:p>
        </p:txBody>
      </p:sp>
      <p:sp>
        <p:nvSpPr>
          <p:cNvPr id="8" name="Pladsholder til lodret titel 2">
            <a:extLst>
              <a:ext uri="{FF2B5EF4-FFF2-40B4-BE49-F238E27FC236}">
                <a16:creationId xmlns:a16="http://schemas.microsoft.com/office/drawing/2014/main" id="{EF5AF446-D2DB-4A8A-82C1-193AD46C0C65}"/>
              </a:ext>
            </a:extLst>
          </p:cNvPr>
          <p:cNvSpPr>
            <a:spLocks noGrp="1"/>
          </p:cNvSpPr>
          <p:nvPr>
            <p:ph type="body" orient="vert" idx="1"/>
          </p:nvPr>
        </p:nvSpPr>
        <p:spPr>
          <a:xfrm>
            <a:off x="1396800" y="1144800"/>
            <a:ext cx="7743600" cy="3996000"/>
          </a:xfrm>
        </p:spPr>
        <p:txBody>
          <a:bodyPr vert="eaVert" lIns="108000" tIns="216000" rIns="158400" bIns="21600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92089104"/>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elslide">
    <p:spTree>
      <p:nvGrpSpPr>
        <p:cNvPr id="1" name=""/>
        <p:cNvGrpSpPr/>
        <p:nvPr/>
      </p:nvGrpSpPr>
      <p:grpSpPr>
        <a:xfrm>
          <a:off x="0" y="0"/>
          <a:ext cx="0" cy="0"/>
          <a:chOff x="0" y="0"/>
          <a:chExt cx="0" cy="0"/>
        </a:xfrm>
      </p:grpSpPr>
      <p:grpSp>
        <p:nvGrpSpPr>
          <p:cNvPr id="7" name="Group 8"/>
          <p:cNvGrpSpPr>
            <a:grpSpLocks noChangeAspect="1"/>
          </p:cNvGrpSpPr>
          <p:nvPr userDrawn="1"/>
        </p:nvGrpSpPr>
        <p:grpSpPr bwMode="auto">
          <a:xfrm>
            <a:off x="10745786" y="5765336"/>
            <a:ext cx="949325" cy="655637"/>
            <a:chOff x="7893" y="12911"/>
            <a:chExt cx="2806" cy="1939"/>
          </a:xfrm>
        </p:grpSpPr>
        <p:pic>
          <p:nvPicPr>
            <p:cNvPr id="8" name="Picture 9" descr="Våbenskjoldlogo"/>
            <p:cNvPicPr>
              <a:picLocks noChangeAspect="1" noChangeArrowheads="1"/>
            </p:cNvPicPr>
            <p:nvPr/>
          </p:nvPicPr>
          <p:blipFill>
            <a:blip r:embed="rId2" cstate="print"/>
            <a:srcRect/>
            <a:stretch>
              <a:fillRect/>
            </a:stretch>
          </p:blipFill>
          <p:spPr bwMode="auto">
            <a:xfrm>
              <a:off x="8403" y="12911"/>
              <a:ext cx="2296" cy="1939"/>
            </a:xfrm>
            <a:prstGeom prst="rect">
              <a:avLst/>
            </a:prstGeom>
            <a:noFill/>
            <a:ln w="9525">
              <a:noFill/>
              <a:miter lim="800000"/>
              <a:headEnd/>
              <a:tailEnd/>
            </a:ln>
          </p:spPr>
        </p:pic>
        <p:sp>
          <p:nvSpPr>
            <p:cNvPr id="9" name="Line 10"/>
            <p:cNvSpPr>
              <a:spLocks noChangeAspect="1" noChangeShapeType="1"/>
            </p:cNvSpPr>
            <p:nvPr/>
          </p:nvSpPr>
          <p:spPr bwMode="auto">
            <a:xfrm flipH="1">
              <a:off x="7893" y="12911"/>
              <a:ext cx="6" cy="1928"/>
            </a:xfrm>
            <a:prstGeom prst="line">
              <a:avLst/>
            </a:prstGeom>
            <a:noFill/>
            <a:ln w="9525">
              <a:solidFill>
                <a:srgbClr val="000000"/>
              </a:solidFill>
              <a:round/>
              <a:headEnd/>
              <a:tailEnd/>
            </a:ln>
          </p:spPr>
          <p:txBody>
            <a:bodyPr/>
            <a:lstStyle/>
            <a:p>
              <a:endParaRPr lang="da-DK"/>
            </a:p>
          </p:txBody>
        </p:sp>
      </p:grpSp>
      <p:pic>
        <p:nvPicPr>
          <p:cNvPr id="10" name="Picture 7" descr="Jammer_powerpoint"/>
          <p:cNvPicPr>
            <a:picLocks noChangeAspect="1" noChangeArrowheads="1"/>
          </p:cNvPicPr>
          <p:nvPr userDrawn="1"/>
        </p:nvPicPr>
        <p:blipFill>
          <a:blip r:embed="rId3" cstate="print"/>
          <a:srcRect/>
          <a:stretch>
            <a:fillRect/>
          </a:stretch>
        </p:blipFill>
        <p:spPr bwMode="auto">
          <a:xfrm>
            <a:off x="10396537" y="0"/>
            <a:ext cx="1795463" cy="3259138"/>
          </a:xfrm>
          <a:prstGeom prst="rect">
            <a:avLst/>
          </a:prstGeom>
          <a:noFill/>
        </p:spPr>
      </p:pic>
    </p:spTree>
    <p:extLst>
      <p:ext uri="{BB962C8B-B14F-4D97-AF65-F5344CB8AC3E}">
        <p14:creationId xmlns:p14="http://schemas.microsoft.com/office/powerpoint/2010/main" val="204658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og indholdsobjek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noProof="0"/>
              <a:t>Klik for at redigere titeltypografien i masteren</a:t>
            </a:r>
          </a:p>
        </p:txBody>
      </p:sp>
      <p:sp>
        <p:nvSpPr>
          <p:cNvPr id="3" name="Pladsholder til indhold 2"/>
          <p:cNvSpPr>
            <a:spLocks noGrp="1"/>
          </p:cNvSpPr>
          <p:nvPr>
            <p:ph idx="1"/>
          </p:nvPr>
        </p:nvSpPr>
        <p:spPr>
          <a:xfrm>
            <a:off x="1396799" y="1720800"/>
            <a:ext cx="9396000" cy="3420000"/>
          </a:xfrm>
        </p:spPr>
        <p:txBody>
          <a:bodyPr tIns="158400" numCol="1"/>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D05F6929-6D53-4493-B7C5-4AE1EBFA1465}" type="datetime1">
              <a:rPr lang="da-DK" smtClean="0"/>
              <a:t>22-01-2026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A601085-A43E-4613-952E-45B225519ABB}" type="slidenum">
              <a:rPr lang="da-DK" smtClean="0"/>
              <a:t>‹nr.›</a:t>
            </a:fld>
            <a:endParaRPr lang="da-DK"/>
          </a:p>
        </p:txBody>
      </p:sp>
    </p:spTree>
    <p:extLst>
      <p:ext uri="{BB962C8B-B14F-4D97-AF65-F5344CB8AC3E}">
        <p14:creationId xmlns:p14="http://schemas.microsoft.com/office/powerpoint/2010/main" val="418948946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ille titel og lille indholdsobjek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396800" y="1144800"/>
            <a:ext cx="5914799" cy="576000"/>
          </a:xfrm>
        </p:spPr>
        <p:txBody>
          <a:bodyPr/>
          <a:lstStyle>
            <a:lvl1pPr>
              <a:defRPr/>
            </a:lvl1pPr>
          </a:lstStyle>
          <a:p>
            <a:r>
              <a:rPr lang="da-DK" noProof="0"/>
              <a:t>Klik for at redigere titeltypografien i masteren</a:t>
            </a:r>
          </a:p>
        </p:txBody>
      </p:sp>
      <p:sp>
        <p:nvSpPr>
          <p:cNvPr id="3" name="Pladsholder til indhold 2"/>
          <p:cNvSpPr>
            <a:spLocks noGrp="1"/>
          </p:cNvSpPr>
          <p:nvPr>
            <p:ph idx="1"/>
          </p:nvPr>
        </p:nvSpPr>
        <p:spPr>
          <a:xfrm>
            <a:off x="1396799" y="1720800"/>
            <a:ext cx="5914800" cy="3420000"/>
          </a:xfrm>
        </p:spPr>
        <p:txBody>
          <a:bodyPr tIns="158400" numCol="1"/>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ED8C7241-F01C-4E73-B53E-99D8F9FD55A8}" type="datetime1">
              <a:rPr lang="da-DK" smtClean="0"/>
              <a:t>22-01-2026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A601085-A43E-4613-952E-45B225519ABB}" type="slidenum">
              <a:rPr lang="da-DK" smtClean="0"/>
              <a:t>‹nr.›</a:t>
            </a:fld>
            <a:endParaRPr lang="da-DK"/>
          </a:p>
        </p:txBody>
      </p:sp>
    </p:spTree>
    <p:extLst>
      <p:ext uri="{BB962C8B-B14F-4D97-AF65-F5344CB8AC3E}">
        <p14:creationId xmlns:p14="http://schemas.microsoft.com/office/powerpoint/2010/main" val="116395494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1396800" y="1201085"/>
            <a:ext cx="9396000" cy="2787716"/>
          </a:xfrm>
        </p:spPr>
        <p:txBody>
          <a:bodyPr anchor="b"/>
          <a:lstStyle>
            <a:lvl1pPr>
              <a:defRPr sz="5000"/>
            </a:lvl1pPr>
          </a:lstStyle>
          <a:p>
            <a:r>
              <a:rPr lang="da-DK"/>
              <a:t>Klik for at redigere titeltypografien i masteren</a:t>
            </a:r>
          </a:p>
        </p:txBody>
      </p:sp>
      <p:sp>
        <p:nvSpPr>
          <p:cNvPr id="3" name="Pladsholder til tekst 2"/>
          <p:cNvSpPr>
            <a:spLocks noGrp="1"/>
          </p:cNvSpPr>
          <p:nvPr>
            <p:ph type="body" idx="1"/>
          </p:nvPr>
        </p:nvSpPr>
        <p:spPr>
          <a:xfrm>
            <a:off x="1396800" y="3988800"/>
            <a:ext cx="9396000" cy="735392"/>
          </a:xfrm>
        </p:spPr>
        <p:txBody>
          <a:bodyPr tIns="158400" bIns="158400">
            <a:spAutoFit/>
          </a:bodyPr>
          <a:lstStyle>
            <a:lvl1pPr marL="0" indent="0">
              <a:buNone/>
              <a:defRPr lang="da-DK" dirty="0" smtClean="0"/>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teksttypografien i masteren</a:t>
            </a:r>
          </a:p>
        </p:txBody>
      </p:sp>
      <p:sp>
        <p:nvSpPr>
          <p:cNvPr id="4" name="Pladsholder til dato 3"/>
          <p:cNvSpPr>
            <a:spLocks noGrp="1"/>
          </p:cNvSpPr>
          <p:nvPr>
            <p:ph type="dt" sz="half" idx="10"/>
          </p:nvPr>
        </p:nvSpPr>
        <p:spPr/>
        <p:txBody>
          <a:bodyPr/>
          <a:lstStyle/>
          <a:p>
            <a:fld id="{FFE2AE1A-B888-47C9-939B-357641775ADA}" type="datetime1">
              <a:rPr lang="da-DK" smtClean="0"/>
              <a:t>22-01-2026</a:t>
            </a:fld>
            <a:endParaRPr lang="da-DK"/>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6A601085-A43E-4613-952E-45B225519ABB}" type="slidenum">
              <a:rPr lang="da-DK" smtClean="0"/>
              <a:t>‹nr.›</a:t>
            </a:fld>
            <a:endParaRPr lang="da-DK"/>
          </a:p>
        </p:txBody>
      </p:sp>
    </p:spTree>
    <p:extLst>
      <p:ext uri="{BB962C8B-B14F-4D97-AF65-F5344CB8AC3E}">
        <p14:creationId xmlns:p14="http://schemas.microsoft.com/office/powerpoint/2010/main" val="3816123943"/>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indhold 2"/>
          <p:cNvSpPr>
            <a:spLocks noGrp="1"/>
          </p:cNvSpPr>
          <p:nvPr>
            <p:ph sz="half" idx="1"/>
          </p:nvPr>
        </p:nvSpPr>
        <p:spPr>
          <a:xfrm>
            <a:off x="1396799" y="1720800"/>
            <a:ext cx="4590000" cy="3420000"/>
          </a:xfrm>
        </p:spPr>
        <p:txBody>
          <a:bodyPr tIns="158400" bIns="15840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209998" y="1720800"/>
            <a:ext cx="4590000" cy="3420000"/>
          </a:xfrm>
        </p:spPr>
        <p:txBody>
          <a:bodyPr tIns="158400" bIns="15840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A1F80637-1C10-4538-95EE-927FC4A184FA}" type="datetime1">
              <a:rPr lang="da-DK" smtClean="0"/>
              <a:t>22-01-2026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6A601085-A43E-4613-952E-45B225519ABB}" type="slidenum">
              <a:rPr lang="da-DK" smtClean="0"/>
              <a:t>‹nr.›</a:t>
            </a:fld>
            <a:endParaRPr lang="da-DK"/>
          </a:p>
        </p:txBody>
      </p:sp>
    </p:spTree>
    <p:extLst>
      <p:ext uri="{BB962C8B-B14F-4D97-AF65-F5344CB8AC3E}">
        <p14:creationId xmlns:p14="http://schemas.microsoft.com/office/powerpoint/2010/main" val="2250471593"/>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extLst>
    <p:ext uri="{DCECCB84-F9BA-43D5-87BE-67443E8EF086}">
      <p15:sldGuideLst xmlns:p15="http://schemas.microsoft.com/office/powerpoint/2012/main">
        <p15:guide id="1" orient="horz" pos="2614">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dsholder til tekst 2"/>
          <p:cNvSpPr>
            <a:spLocks noGrp="1"/>
          </p:cNvSpPr>
          <p:nvPr>
            <p:ph type="body" idx="1"/>
          </p:nvPr>
        </p:nvSpPr>
        <p:spPr>
          <a:xfrm>
            <a:off x="1396797" y="1720800"/>
            <a:ext cx="4590000" cy="576000"/>
          </a:xfrm>
        </p:spPr>
        <p:txBody>
          <a:bodyPr tIns="36000" bIns="0"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4" name="Pladsholder til indhold 3"/>
          <p:cNvSpPr>
            <a:spLocks noGrp="1"/>
          </p:cNvSpPr>
          <p:nvPr>
            <p:ph sz="half" idx="2"/>
          </p:nvPr>
        </p:nvSpPr>
        <p:spPr>
          <a:xfrm>
            <a:off x="1396799" y="2376000"/>
            <a:ext cx="4590000" cy="2746498"/>
          </a:xfrm>
        </p:spPr>
        <p:txBody>
          <a:bodyPr tIns="15840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210000" y="1720800"/>
            <a:ext cx="4590000" cy="576000"/>
          </a:xfrm>
        </p:spPr>
        <p:txBody>
          <a:bodyPr tIns="36000" bIns="0"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6" name="Pladsholder til indhold 5"/>
          <p:cNvSpPr>
            <a:spLocks noGrp="1"/>
          </p:cNvSpPr>
          <p:nvPr>
            <p:ph sz="quarter" idx="4"/>
          </p:nvPr>
        </p:nvSpPr>
        <p:spPr>
          <a:xfrm>
            <a:off x="6210000" y="2376000"/>
            <a:ext cx="4590000" cy="2764800"/>
          </a:xfrm>
        </p:spPr>
        <p:txBody>
          <a:bodyPr tIns="15840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37FDF632-4214-4B84-BF9C-5D450BC30E46}" type="datetime1">
              <a:rPr lang="da-DK" smtClean="0"/>
              <a:t>22-01-2026</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6A601085-A43E-4613-952E-45B225519ABB}" type="slidenum">
              <a:rPr lang="da-DK" smtClean="0"/>
              <a:t>‹nr.›</a:t>
            </a:fld>
            <a:endParaRPr lang="da-DK"/>
          </a:p>
        </p:txBody>
      </p:sp>
      <p:sp>
        <p:nvSpPr>
          <p:cNvPr id="10" name="Titel 1">
            <a:extLst>
              <a:ext uri="{FF2B5EF4-FFF2-40B4-BE49-F238E27FC236}">
                <a16:creationId xmlns:a16="http://schemas.microsoft.com/office/drawing/2014/main" id="{4D21ECCE-77B7-4C00-9F17-2D15817A035D}"/>
              </a:ext>
            </a:extLst>
          </p:cNvPr>
          <p:cNvSpPr>
            <a:spLocks noGrp="1"/>
          </p:cNvSpPr>
          <p:nvPr>
            <p:ph type="title"/>
          </p:nvPr>
        </p:nvSpPr>
        <p:spPr>
          <a:xfrm>
            <a:off x="1396800" y="1144800"/>
            <a:ext cx="9396000" cy="576000"/>
          </a:xfrm>
        </p:spPr>
        <p:txBody>
          <a:bodyPr/>
          <a:lstStyle/>
          <a:p>
            <a:r>
              <a:rPr lang="da-DK"/>
              <a:t>Klik for at redigere titeltypografien i masteren</a:t>
            </a:r>
          </a:p>
        </p:txBody>
      </p:sp>
    </p:spTree>
    <p:extLst>
      <p:ext uri="{BB962C8B-B14F-4D97-AF65-F5344CB8AC3E}">
        <p14:creationId xmlns:p14="http://schemas.microsoft.com/office/powerpoint/2010/main" val="1547589983"/>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dato 2"/>
          <p:cNvSpPr>
            <a:spLocks noGrp="1"/>
          </p:cNvSpPr>
          <p:nvPr>
            <p:ph type="dt" sz="half" idx="10"/>
          </p:nvPr>
        </p:nvSpPr>
        <p:spPr/>
        <p:txBody>
          <a:bodyPr/>
          <a:lstStyle/>
          <a:p>
            <a:fld id="{78092F2B-FE53-4F26-AF3F-3B69B17B1188}" type="datetime1">
              <a:rPr lang="da-DK" smtClean="0"/>
              <a:t>22-01-2026</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6A601085-A43E-4613-952E-45B225519ABB}" type="slidenum">
              <a:rPr lang="da-DK" smtClean="0"/>
              <a:t>‹nr.›</a:t>
            </a:fld>
            <a:endParaRPr lang="da-DK"/>
          </a:p>
        </p:txBody>
      </p:sp>
    </p:spTree>
    <p:extLst>
      <p:ext uri="{BB962C8B-B14F-4D97-AF65-F5344CB8AC3E}">
        <p14:creationId xmlns:p14="http://schemas.microsoft.com/office/powerpoint/2010/main" val="2054463747"/>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587267DE-3B41-4B1F-9B25-6DF7179B37A0}" type="datetime1">
              <a:rPr lang="da-DK" smtClean="0"/>
              <a:t>22-01-2026</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6A601085-A43E-4613-952E-45B225519ABB}" type="slidenum">
              <a:rPr lang="da-DK" smtClean="0"/>
              <a:t>‹nr.›</a:t>
            </a:fld>
            <a:endParaRPr lang="da-DK"/>
          </a:p>
        </p:txBody>
      </p:sp>
    </p:spTree>
    <p:extLst>
      <p:ext uri="{BB962C8B-B14F-4D97-AF65-F5344CB8AC3E}">
        <p14:creationId xmlns:p14="http://schemas.microsoft.com/office/powerpoint/2010/main" val="4182037696"/>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396800" y="1144800"/>
            <a:ext cx="3600000" cy="1141200"/>
          </a:xfrm>
        </p:spPr>
        <p:txBody>
          <a:bodyPr anchor="b"/>
          <a:lstStyle>
            <a:lvl1pPr>
              <a:defRPr sz="3000"/>
            </a:lvl1pPr>
          </a:lstStyle>
          <a:p>
            <a:r>
              <a:rPr lang="da-DK"/>
              <a:t>Klik for at redigere titeltypografien i masteren</a:t>
            </a:r>
          </a:p>
        </p:txBody>
      </p:sp>
      <p:sp>
        <p:nvSpPr>
          <p:cNvPr id="3" name="Pladsholder til indhold 2"/>
          <p:cNvSpPr>
            <a:spLocks noGrp="1"/>
          </p:cNvSpPr>
          <p:nvPr>
            <p:ph idx="1"/>
          </p:nvPr>
        </p:nvSpPr>
        <p:spPr>
          <a:xfrm>
            <a:off x="5176800" y="1144800"/>
            <a:ext cx="5616000" cy="3996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1396800" y="2286000"/>
            <a:ext cx="3600000" cy="2854800"/>
          </a:xfrm>
        </p:spPr>
        <p:txBody>
          <a:bodyPr wrap="square">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teksttypografien i masteren</a:t>
            </a:r>
          </a:p>
        </p:txBody>
      </p:sp>
      <p:sp>
        <p:nvSpPr>
          <p:cNvPr id="5" name="Pladsholder til dato 4"/>
          <p:cNvSpPr>
            <a:spLocks noGrp="1"/>
          </p:cNvSpPr>
          <p:nvPr>
            <p:ph type="dt" sz="half" idx="10"/>
          </p:nvPr>
        </p:nvSpPr>
        <p:spPr/>
        <p:txBody>
          <a:bodyPr/>
          <a:lstStyle/>
          <a:p>
            <a:fld id="{2E44CB4E-4C80-493D-AD21-AE8822C08E1B}" type="datetime1">
              <a:rPr lang="da-DK" smtClean="0"/>
              <a:t>22-01-2026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6A601085-A43E-4613-952E-45B225519ABB}" type="slidenum">
              <a:rPr lang="da-DK" smtClean="0"/>
              <a:t>‹nr.›</a:t>
            </a:fld>
            <a:endParaRPr lang="da-DK"/>
          </a:p>
        </p:txBody>
      </p:sp>
    </p:spTree>
    <p:extLst>
      <p:ext uri="{BB962C8B-B14F-4D97-AF65-F5344CB8AC3E}">
        <p14:creationId xmlns:p14="http://schemas.microsoft.com/office/powerpoint/2010/main" val="2207617327"/>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www.jammerbugt.dk/" TargetMode="External"/><Relationship Id="rId2" Type="http://schemas.openxmlformats.org/officeDocument/2006/relationships/slideLayout" Target="../slideLayouts/slideLayout2.xml"/><Relationship Id="rId16"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396800" y="1144800"/>
            <a:ext cx="9396000" cy="576000"/>
          </a:xfrm>
          <a:prstGeom prst="rect">
            <a:avLst/>
          </a:prstGeom>
        </p:spPr>
        <p:txBody>
          <a:bodyPr vert="horz" lIns="180000" tIns="72000" rIns="72000" bIns="72000" rtlCol="0" anchor="b" anchorCtr="0">
            <a:noAutofit/>
          </a:bodyPr>
          <a:lstStyle/>
          <a:p>
            <a:r>
              <a:rPr lang="da-DK"/>
              <a:t>KLIK FOR AT REDIGERE I MASTER</a:t>
            </a:r>
          </a:p>
        </p:txBody>
      </p:sp>
      <p:sp>
        <p:nvSpPr>
          <p:cNvPr id="3" name="Pladsholder til tekst 2"/>
          <p:cNvSpPr>
            <a:spLocks noGrp="1"/>
          </p:cNvSpPr>
          <p:nvPr>
            <p:ph type="body" idx="1"/>
          </p:nvPr>
        </p:nvSpPr>
        <p:spPr>
          <a:xfrm>
            <a:off x="1396800" y="1720800"/>
            <a:ext cx="9396000" cy="3420000"/>
          </a:xfrm>
          <a:prstGeom prst="rect">
            <a:avLst/>
          </a:prstGeom>
          <a:effectLst>
            <a:outerShdw blurRad="406400" dist="203200" dir="5400000" algn="t" rotWithShape="0">
              <a:prstClr val="black">
                <a:alpha val="50000"/>
              </a:prstClr>
            </a:outerShdw>
          </a:effectLst>
        </p:spPr>
        <p:style>
          <a:lnRef idx="0">
            <a:scrgbClr r="0" g="0" b="0"/>
          </a:lnRef>
          <a:fillRef idx="1001">
            <a:schemeClr val="lt1"/>
          </a:fillRef>
          <a:effectRef idx="0">
            <a:scrgbClr r="0" g="0" b="0"/>
          </a:effectRef>
          <a:fontRef idx="major"/>
        </p:style>
        <p:txBody>
          <a:bodyPr vert="horz" lIns="216000" tIns="158400" rIns="216000" bIns="10800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10800000" y="5490000"/>
            <a:ext cx="1224000" cy="288000"/>
          </a:xfrm>
          <a:prstGeom prst="rect">
            <a:avLst/>
          </a:prstGeom>
        </p:spPr>
        <p:txBody>
          <a:bodyPr vert="horz" lIns="198000" tIns="72000" rIns="91440" bIns="72000" rtlCol="0" anchor="ctr"/>
          <a:lstStyle>
            <a:lvl1pPr algn="l">
              <a:lnSpc>
                <a:spcPct val="80000"/>
              </a:lnSpc>
              <a:defRPr sz="1000">
                <a:solidFill>
                  <a:schemeClr val="accent1"/>
                </a:solidFill>
              </a:defRPr>
            </a:lvl1pPr>
          </a:lstStyle>
          <a:p>
            <a:fld id="{0EDF64AA-433B-4992-89F0-B91B136BBD81}" type="datetime1">
              <a:rPr lang="da-DK" smtClean="0"/>
              <a:t>22-01-2026</a:t>
            </a:fld>
            <a:endParaRPr lang="da-DK"/>
          </a:p>
        </p:txBody>
      </p:sp>
      <p:sp>
        <p:nvSpPr>
          <p:cNvPr id="5" name="Pladsholder til sidefod 4"/>
          <p:cNvSpPr>
            <a:spLocks noGrp="1"/>
          </p:cNvSpPr>
          <p:nvPr>
            <p:ph type="ftr" sz="quarter" idx="3"/>
          </p:nvPr>
        </p:nvSpPr>
        <p:spPr>
          <a:xfrm>
            <a:off x="1396800" y="5490000"/>
            <a:ext cx="9396000" cy="288000"/>
          </a:xfrm>
          <a:prstGeom prst="rect">
            <a:avLst/>
          </a:prstGeom>
        </p:spPr>
        <p:txBody>
          <a:bodyPr vert="horz" lIns="216000" tIns="72000" rIns="216000" bIns="72000" rtlCol="0" anchor="ctr"/>
          <a:lstStyle>
            <a:lvl1pPr algn="l">
              <a:defRPr sz="1000">
                <a:solidFill>
                  <a:schemeClr val="accent1"/>
                </a:solidFill>
              </a:defRPr>
            </a:lvl1pPr>
          </a:lstStyle>
          <a:p>
            <a:endParaRPr lang="da-DK"/>
          </a:p>
        </p:txBody>
      </p:sp>
      <p:sp>
        <p:nvSpPr>
          <p:cNvPr id="6" name="Pladsholder til slidenummer 5"/>
          <p:cNvSpPr>
            <a:spLocks noGrp="1"/>
          </p:cNvSpPr>
          <p:nvPr>
            <p:ph type="sldNum" sz="quarter" idx="4"/>
          </p:nvPr>
        </p:nvSpPr>
        <p:spPr>
          <a:xfrm>
            <a:off x="10800000" y="5302800"/>
            <a:ext cx="1224000" cy="288000"/>
          </a:xfrm>
          <a:prstGeom prst="rect">
            <a:avLst/>
          </a:prstGeom>
        </p:spPr>
        <p:txBody>
          <a:bodyPr vert="horz" lIns="198000" tIns="72000" rIns="90000" bIns="72000" rtlCol="0" anchor="ctr"/>
          <a:lstStyle>
            <a:lvl1pPr algn="l">
              <a:defRPr sz="1000">
                <a:solidFill>
                  <a:schemeClr val="accent1"/>
                </a:solidFill>
              </a:defRPr>
            </a:lvl1pPr>
          </a:lstStyle>
          <a:p>
            <a:fld id="{6A601085-A43E-4613-952E-45B225519ABB}" type="slidenum">
              <a:rPr lang="da-DK" smtClean="0"/>
              <a:pPr/>
              <a:t>‹nr.›</a:t>
            </a:fld>
            <a:endParaRPr lang="da-DK"/>
          </a:p>
        </p:txBody>
      </p:sp>
      <p:pic>
        <p:nvPicPr>
          <p:cNvPr id="18" name="Billede 17">
            <a:extLst>
              <a:ext uri="{FF2B5EF4-FFF2-40B4-BE49-F238E27FC236}">
                <a16:creationId xmlns:a16="http://schemas.microsoft.com/office/drawing/2014/main" id="{1F52717E-F389-49D9-BF9F-7362D90A9421}"/>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0" y="5968802"/>
            <a:ext cx="12192000" cy="893608"/>
          </a:xfrm>
          <a:prstGeom prst="rect">
            <a:avLst/>
          </a:prstGeom>
        </p:spPr>
      </p:pic>
      <p:pic>
        <p:nvPicPr>
          <p:cNvPr id="20" name="Billede 19">
            <a:extLst>
              <a:ext uri="{FF2B5EF4-FFF2-40B4-BE49-F238E27FC236}">
                <a16:creationId xmlns:a16="http://schemas.microsoft.com/office/drawing/2014/main" id="{C7DEE327-7051-4CF0-B925-A85972971FD3}"/>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0800001" y="5778000"/>
            <a:ext cx="1227767" cy="1083738"/>
          </a:xfrm>
          <a:prstGeom prst="rect">
            <a:avLst/>
          </a:prstGeom>
          <a:effectLst>
            <a:outerShdw blurRad="406400" dist="203200" dir="5400000" algn="ctr" rotWithShape="0">
              <a:srgbClr val="000000">
                <a:alpha val="50000"/>
              </a:srgbClr>
            </a:outerShdw>
          </a:effectLst>
        </p:spPr>
      </p:pic>
      <p:sp>
        <p:nvSpPr>
          <p:cNvPr id="7" name="Rektangel 6">
            <a:hlinkClick r:id="" action="ppaction://hlinkshowjump?jump=previousslide"/>
            <a:extLst>
              <a:ext uri="{FF2B5EF4-FFF2-40B4-BE49-F238E27FC236}">
                <a16:creationId xmlns:a16="http://schemas.microsoft.com/office/drawing/2014/main" id="{8C98AF03-3C24-441B-B915-5B3BE5E56E2A}"/>
              </a:ext>
            </a:extLst>
          </p:cNvPr>
          <p:cNvSpPr/>
          <p:nvPr userDrawn="1"/>
        </p:nvSpPr>
        <p:spPr>
          <a:xfrm>
            <a:off x="0" y="0"/>
            <a:ext cx="1396799"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Rektangel 12">
            <a:hlinkClick r:id="" action="ppaction://hlinkshowjump?jump=nextslide"/>
            <a:extLst>
              <a:ext uri="{FF2B5EF4-FFF2-40B4-BE49-F238E27FC236}">
                <a16:creationId xmlns:a16="http://schemas.microsoft.com/office/drawing/2014/main" id="{CF33B15B-DA0A-426C-AF84-09A5BE0195D5}"/>
              </a:ext>
            </a:extLst>
          </p:cNvPr>
          <p:cNvSpPr/>
          <p:nvPr userDrawn="1"/>
        </p:nvSpPr>
        <p:spPr>
          <a:xfrm>
            <a:off x="10792800" y="0"/>
            <a:ext cx="1396799" cy="57773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4" name="Rektangel 13">
            <a:hlinkClick r:id="rId17"/>
            <a:extLst>
              <a:ext uri="{FF2B5EF4-FFF2-40B4-BE49-F238E27FC236}">
                <a16:creationId xmlns:a16="http://schemas.microsoft.com/office/drawing/2014/main" id="{819DC552-4F42-47F1-ABA0-7B14596CA238}"/>
              </a:ext>
            </a:extLst>
          </p:cNvPr>
          <p:cNvSpPr/>
          <p:nvPr userDrawn="1"/>
        </p:nvSpPr>
        <p:spPr>
          <a:xfrm>
            <a:off x="10800000" y="5777327"/>
            <a:ext cx="1396799" cy="1084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054381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b="1"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5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989996" y="2247989"/>
            <a:ext cx="9539910" cy="1754326"/>
          </a:xfrm>
          <a:prstGeom prst="rect">
            <a:avLst/>
          </a:prstGeom>
        </p:spPr>
        <p:txBody>
          <a:bodyPr wrap="square" lIns="91440" tIns="45720" rIns="91440" bIns="4572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5400" b="1">
                <a:solidFill>
                  <a:srgbClr val="314A5C"/>
                </a:solidFill>
                <a:latin typeface="Arial"/>
                <a:cs typeface="Arial"/>
              </a:rPr>
              <a:t>Dialogmøde om trivselsundersøgelsen</a:t>
            </a:r>
            <a:r>
              <a:rPr kumimoji="0" lang="da-DK" sz="5400" b="1" i="0" u="none" strike="noStrike" kern="1200" cap="none" spc="0" normalizeH="0" baseline="0" noProof="0">
                <a:ln>
                  <a:noFill/>
                </a:ln>
                <a:solidFill>
                  <a:srgbClr val="314A5C"/>
                </a:solidFill>
                <a:effectLst/>
                <a:uLnTx/>
                <a:uFillTx/>
                <a:latin typeface="Arial"/>
                <a:ea typeface="+mn-ea"/>
                <a:cs typeface="Arial"/>
              </a:rPr>
              <a:t> 2025</a:t>
            </a:r>
          </a:p>
        </p:txBody>
      </p:sp>
      <p:sp>
        <p:nvSpPr>
          <p:cNvPr id="2" name="Tekstfelt 1">
            <a:extLst>
              <a:ext uri="{FF2B5EF4-FFF2-40B4-BE49-F238E27FC236}">
                <a16:creationId xmlns:a16="http://schemas.microsoft.com/office/drawing/2014/main" id="{1283402F-D615-C6C8-9E9E-57FF974AF569}"/>
              </a:ext>
            </a:extLst>
          </p:cNvPr>
          <p:cNvSpPr txBox="1"/>
          <p:nvPr/>
        </p:nvSpPr>
        <p:spPr>
          <a:xfrm>
            <a:off x="4485062" y="4006760"/>
            <a:ext cx="254708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da-DK" dirty="0">
                <a:solidFill>
                  <a:srgbClr val="000000"/>
                </a:solidFill>
                <a:highlight>
                  <a:srgbClr val="FFFF00"/>
                </a:highlight>
                <a:cs typeface="Arial"/>
              </a:rPr>
              <a:t>AFDELINGENS NAVN</a:t>
            </a:r>
          </a:p>
        </p:txBody>
      </p:sp>
    </p:spTree>
    <p:extLst>
      <p:ext uri="{BB962C8B-B14F-4D97-AF65-F5344CB8AC3E}">
        <p14:creationId xmlns:p14="http://schemas.microsoft.com/office/powerpoint/2010/main" val="1357624752"/>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6588B-B789-1AFC-BEE2-B6A0B7FC2CA0}"/>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5A1D0C1B-3D37-9060-721A-B4CC6087952A}"/>
              </a:ext>
            </a:extLst>
          </p:cNvPr>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C42E2C14-018E-2C43-6639-976951A88095}"/>
              </a:ext>
            </a:extLst>
          </p:cNvPr>
          <p:cNvSpPr txBox="1"/>
          <p:nvPr/>
        </p:nvSpPr>
        <p:spPr>
          <a:xfrm>
            <a:off x="394815" y="601429"/>
            <a:ext cx="11304495" cy="1015663"/>
          </a:xfrm>
          <a:prstGeom prst="rect">
            <a:avLst/>
          </a:prstGeom>
          <a:noFill/>
        </p:spPr>
        <p:txBody>
          <a:bodyPr wrap="square">
            <a:spAutoFit/>
          </a:bodyPr>
          <a:lstStyle/>
          <a:p>
            <a:pPr marL="0" indent="0">
              <a:buNone/>
            </a:pPr>
            <a:endParaRPr lang="da-DK" b="1"/>
          </a:p>
          <a:p>
            <a:endParaRPr lang="da-DK" sz="2400"/>
          </a:p>
          <a:p>
            <a:pPr marL="0" indent="0">
              <a:buNone/>
            </a:pPr>
            <a:endParaRPr lang="da-DK" b="1"/>
          </a:p>
        </p:txBody>
      </p:sp>
      <p:sp>
        <p:nvSpPr>
          <p:cNvPr id="2" name="Tekstfelt 1">
            <a:extLst>
              <a:ext uri="{FF2B5EF4-FFF2-40B4-BE49-F238E27FC236}">
                <a16:creationId xmlns:a16="http://schemas.microsoft.com/office/drawing/2014/main" id="{49D91C33-9046-2CCA-BF0E-D19FB0384475}"/>
              </a:ext>
            </a:extLst>
          </p:cNvPr>
          <p:cNvSpPr txBox="1"/>
          <p:nvPr/>
        </p:nvSpPr>
        <p:spPr>
          <a:xfrm>
            <a:off x="394815" y="601429"/>
            <a:ext cx="11304495" cy="1569660"/>
          </a:xfrm>
          <a:prstGeom prst="rect">
            <a:avLst/>
          </a:prstGeom>
          <a:noFill/>
        </p:spPr>
        <p:txBody>
          <a:bodyPr wrap="square" lIns="91440" tIns="45720" rIns="91440" bIns="45720" anchor="t">
            <a:spAutoFit/>
          </a:bodyPr>
          <a:lstStyle/>
          <a:p>
            <a:pPr marL="0" indent="0">
              <a:buNone/>
            </a:pPr>
            <a:r>
              <a:rPr lang="da-DK" sz="3200" b="1" dirty="0"/>
              <a:t>IGLO-modellen</a:t>
            </a:r>
            <a:r>
              <a:rPr lang="da-DK" sz="3200" b="1"/>
              <a:t> – et fælles blik på trivsel og handling </a:t>
            </a:r>
          </a:p>
          <a:p>
            <a:pPr marL="0" indent="0">
              <a:buNone/>
            </a:pPr>
            <a:endParaRPr lang="da-DK" sz="3200" b="1" dirty="0">
              <a:cs typeface="Arial"/>
            </a:endParaRPr>
          </a:p>
          <a:p>
            <a:pPr marL="0" indent="0">
              <a:buNone/>
            </a:pPr>
            <a:endParaRPr lang="da-DK" sz="3200" b="1"/>
          </a:p>
        </p:txBody>
      </p:sp>
      <p:graphicFrame>
        <p:nvGraphicFramePr>
          <p:cNvPr id="3" name="Diagram 2">
            <a:extLst>
              <a:ext uri="{FF2B5EF4-FFF2-40B4-BE49-F238E27FC236}">
                <a16:creationId xmlns:a16="http://schemas.microsoft.com/office/drawing/2014/main" id="{A9E32D00-B49C-49D3-5FFB-7B460AB74EA3}"/>
              </a:ext>
            </a:extLst>
          </p:cNvPr>
          <p:cNvGraphicFramePr/>
          <p:nvPr>
            <p:extLst>
              <p:ext uri="{D42A27DB-BD31-4B8C-83A1-F6EECF244321}">
                <p14:modId xmlns:p14="http://schemas.microsoft.com/office/powerpoint/2010/main" val="1514449310"/>
              </p:ext>
            </p:extLst>
          </p:nvPr>
        </p:nvGraphicFramePr>
        <p:xfrm>
          <a:off x="5624186" y="1890793"/>
          <a:ext cx="5902808" cy="35705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kstfelt 6">
            <a:extLst>
              <a:ext uri="{FF2B5EF4-FFF2-40B4-BE49-F238E27FC236}">
                <a16:creationId xmlns:a16="http://schemas.microsoft.com/office/drawing/2014/main" id="{72B692AB-CE64-F9C8-4469-A96F495401D2}"/>
              </a:ext>
            </a:extLst>
          </p:cNvPr>
          <p:cNvSpPr txBox="1"/>
          <p:nvPr/>
        </p:nvSpPr>
        <p:spPr>
          <a:xfrm>
            <a:off x="665006" y="1848719"/>
            <a:ext cx="4959180" cy="3539430"/>
          </a:xfrm>
          <a:prstGeom prst="rect">
            <a:avLst/>
          </a:prstGeom>
          <a:noFill/>
        </p:spPr>
        <p:txBody>
          <a:bodyPr wrap="square" lIns="91440" tIns="45720" rIns="91440" bIns="45720" anchor="t">
            <a:spAutoFit/>
          </a:bodyPr>
          <a:lstStyle/>
          <a:p>
            <a:pPr marL="0" indent="0">
              <a:buNone/>
            </a:pPr>
            <a:endParaRPr lang="da-DK" sz="3200" b="1"/>
          </a:p>
          <a:p>
            <a:r>
              <a:rPr lang="da-DK" sz="2000"/>
              <a:t>IGLO giver et helhedsbillede på trivsel og arbejdsmiljø</a:t>
            </a:r>
            <a:endParaRPr lang="da-DK" sz="2000">
              <a:cs typeface="Arial"/>
            </a:endParaRPr>
          </a:p>
          <a:p>
            <a:pPr marL="0" indent="0">
              <a:buNone/>
            </a:pPr>
            <a:endParaRPr lang="da-DK" sz="2000"/>
          </a:p>
          <a:p>
            <a:pPr marL="0" indent="0">
              <a:buNone/>
            </a:pPr>
            <a:r>
              <a:rPr lang="da-DK" sz="2000"/>
              <a:t>IGLO viser, at ansvar og løsninger findes på flere niveauer</a:t>
            </a:r>
            <a:endParaRPr lang="da-DK" sz="2000" dirty="0">
              <a:cs typeface="Arial"/>
            </a:endParaRPr>
          </a:p>
          <a:p>
            <a:pPr marL="0" indent="0">
              <a:buNone/>
            </a:pPr>
            <a:endParaRPr lang="da-DK" sz="2000"/>
          </a:p>
          <a:p>
            <a:pPr marL="0" indent="0">
              <a:buNone/>
            </a:pPr>
            <a:r>
              <a:rPr lang="da-DK" sz="2000"/>
              <a:t>IGLO skaber bedre og mere realistiske indsatser</a:t>
            </a:r>
            <a:endParaRPr lang="da-DK" sz="2000" dirty="0">
              <a:cs typeface="Arial"/>
            </a:endParaRPr>
          </a:p>
          <a:p>
            <a:pPr marL="0" indent="0">
              <a:buNone/>
            </a:pPr>
            <a:endParaRPr lang="da-DK" sz="3200" b="1"/>
          </a:p>
        </p:txBody>
      </p:sp>
      <p:sp>
        <p:nvSpPr>
          <p:cNvPr id="6" name="Tekstfelt 5">
            <a:extLst>
              <a:ext uri="{FF2B5EF4-FFF2-40B4-BE49-F238E27FC236}">
                <a16:creationId xmlns:a16="http://schemas.microsoft.com/office/drawing/2014/main" id="{CED7774D-1747-E6A7-AD8B-BA00E1783259}"/>
              </a:ext>
            </a:extLst>
          </p:cNvPr>
          <p:cNvSpPr txBox="1"/>
          <p:nvPr/>
        </p:nvSpPr>
        <p:spPr>
          <a:xfrm>
            <a:off x="8605381" y="116757"/>
            <a:ext cx="3750085" cy="369332"/>
          </a:xfrm>
          <a:prstGeom prst="rect">
            <a:avLst/>
          </a:prstGeom>
          <a:solidFill>
            <a:schemeClr val="accent5"/>
          </a:solidFill>
        </p:spPr>
        <p:txBody>
          <a:bodyPr wrap="square" lIns="91440" tIns="45720" rIns="91440" bIns="45720" rtlCol="0" anchor="t">
            <a:spAutoFit/>
          </a:bodyPr>
          <a:lstStyle/>
          <a:p>
            <a:r>
              <a:rPr lang="da-DK" b="1">
                <a:cs typeface="Arial"/>
              </a:rPr>
              <a:t>Velkomst</a:t>
            </a:r>
            <a:endParaRPr lang="da-DK"/>
          </a:p>
        </p:txBody>
      </p:sp>
    </p:spTree>
    <p:extLst>
      <p:ext uri="{BB962C8B-B14F-4D97-AF65-F5344CB8AC3E}">
        <p14:creationId xmlns:p14="http://schemas.microsoft.com/office/powerpoint/2010/main" val="3289009034"/>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9303E-0612-4A94-3716-A475B4DEC0BC}"/>
            </a:ext>
          </a:extLst>
        </p:cNvPr>
        <p:cNvGrpSpPr/>
        <p:nvPr/>
      </p:nvGrpSpPr>
      <p:grpSpPr>
        <a:xfrm>
          <a:off x="0" y="0"/>
          <a:ext cx="0" cy="0"/>
          <a:chOff x="0" y="0"/>
          <a:chExt cx="0" cy="0"/>
        </a:xfrm>
      </p:grpSpPr>
      <p:sp>
        <p:nvSpPr>
          <p:cNvPr id="5" name="Tekstfelt 4">
            <a:extLst>
              <a:ext uri="{FF2B5EF4-FFF2-40B4-BE49-F238E27FC236}">
                <a16:creationId xmlns:a16="http://schemas.microsoft.com/office/drawing/2014/main" id="{418CD6C5-2D46-613E-E03B-CE8F1E343388}"/>
              </a:ext>
            </a:extLst>
          </p:cNvPr>
          <p:cNvSpPr txBox="1"/>
          <p:nvPr/>
        </p:nvSpPr>
        <p:spPr>
          <a:xfrm>
            <a:off x="394815" y="601429"/>
            <a:ext cx="11304495" cy="1015663"/>
          </a:xfrm>
          <a:prstGeom prst="rect">
            <a:avLst/>
          </a:prstGeom>
          <a:noFill/>
        </p:spPr>
        <p:txBody>
          <a:bodyPr wrap="square">
            <a:spAutoFit/>
          </a:bodyPr>
          <a:lstStyle/>
          <a:p>
            <a:pPr marL="0" indent="0">
              <a:buNone/>
            </a:pPr>
            <a:endParaRPr lang="da-DK" b="1"/>
          </a:p>
          <a:p>
            <a:endParaRPr lang="da-DK" sz="2400"/>
          </a:p>
          <a:p>
            <a:pPr marL="0" indent="0">
              <a:buNone/>
            </a:pPr>
            <a:endParaRPr lang="da-DK" b="1"/>
          </a:p>
        </p:txBody>
      </p:sp>
      <p:grpSp>
        <p:nvGrpSpPr>
          <p:cNvPr id="10" name="Gruppe 9">
            <a:extLst>
              <a:ext uri="{FF2B5EF4-FFF2-40B4-BE49-F238E27FC236}">
                <a16:creationId xmlns:a16="http://schemas.microsoft.com/office/drawing/2014/main" id="{F1240FE5-AEB0-28FB-D8E8-DFCD1DBD9035}"/>
              </a:ext>
            </a:extLst>
          </p:cNvPr>
          <p:cNvGrpSpPr/>
          <p:nvPr/>
        </p:nvGrpSpPr>
        <p:grpSpPr>
          <a:xfrm>
            <a:off x="1832186" y="1271228"/>
            <a:ext cx="8429751" cy="4738800"/>
            <a:chOff x="1503389" y="675476"/>
            <a:chExt cx="8826674" cy="5171714"/>
          </a:xfrm>
        </p:grpSpPr>
        <p:graphicFrame>
          <p:nvGraphicFramePr>
            <p:cNvPr id="2" name="Diagram 1">
              <a:extLst>
                <a:ext uri="{FF2B5EF4-FFF2-40B4-BE49-F238E27FC236}">
                  <a16:creationId xmlns:a16="http://schemas.microsoft.com/office/drawing/2014/main" id="{0F9E9C19-BAE3-4A61-D533-F67A4587099F}"/>
                </a:ext>
              </a:extLst>
            </p:cNvPr>
            <p:cNvGraphicFramePr/>
            <p:nvPr>
              <p:extLst>
                <p:ext uri="{D42A27DB-BD31-4B8C-83A1-F6EECF244321}">
                  <p14:modId xmlns:p14="http://schemas.microsoft.com/office/powerpoint/2010/main" val="2222628227"/>
                </p:ext>
              </p:extLst>
            </p:nvPr>
          </p:nvGraphicFramePr>
          <p:xfrm>
            <a:off x="1503389" y="776422"/>
            <a:ext cx="8826674" cy="5070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9" name="Gruppe 8">
              <a:extLst>
                <a:ext uri="{FF2B5EF4-FFF2-40B4-BE49-F238E27FC236}">
                  <a16:creationId xmlns:a16="http://schemas.microsoft.com/office/drawing/2014/main" id="{C9413ADE-9500-E9C3-20CE-A6BB087D4487}"/>
                </a:ext>
              </a:extLst>
            </p:cNvPr>
            <p:cNvGrpSpPr/>
            <p:nvPr/>
          </p:nvGrpSpPr>
          <p:grpSpPr>
            <a:xfrm>
              <a:off x="1861937" y="675476"/>
              <a:ext cx="6602220" cy="4608846"/>
              <a:chOff x="1861937" y="675476"/>
              <a:chExt cx="6602220" cy="4608846"/>
            </a:xfrm>
          </p:grpSpPr>
          <p:sp>
            <p:nvSpPr>
              <p:cNvPr id="3" name="Tekstfelt 2">
                <a:extLst>
                  <a:ext uri="{FF2B5EF4-FFF2-40B4-BE49-F238E27FC236}">
                    <a16:creationId xmlns:a16="http://schemas.microsoft.com/office/drawing/2014/main" id="{33B45B67-F8D0-7C7A-1A50-4D2E10EB7CD8}"/>
                  </a:ext>
                </a:extLst>
              </p:cNvPr>
              <p:cNvSpPr txBox="1"/>
              <p:nvPr/>
            </p:nvSpPr>
            <p:spPr>
              <a:xfrm>
                <a:off x="3373800" y="679948"/>
                <a:ext cx="1002082" cy="369332"/>
              </a:xfrm>
              <a:prstGeom prst="rect">
                <a:avLst/>
              </a:prstGeom>
              <a:noFill/>
            </p:spPr>
            <p:txBody>
              <a:bodyPr wrap="square" rtlCol="0">
                <a:spAutoFit/>
              </a:bodyPr>
              <a:lstStyle/>
              <a:p>
                <a:r>
                  <a:rPr lang="da-DK"/>
                  <a:t>Haster</a:t>
                </a:r>
              </a:p>
            </p:txBody>
          </p:sp>
          <p:sp>
            <p:nvSpPr>
              <p:cNvPr id="6" name="Tekstfelt 5">
                <a:extLst>
                  <a:ext uri="{FF2B5EF4-FFF2-40B4-BE49-F238E27FC236}">
                    <a16:creationId xmlns:a16="http://schemas.microsoft.com/office/drawing/2014/main" id="{99F1D8DE-0685-B5B6-63EB-EAE8613DA0D6}"/>
                  </a:ext>
                </a:extLst>
              </p:cNvPr>
              <p:cNvSpPr txBox="1"/>
              <p:nvPr/>
            </p:nvSpPr>
            <p:spPr>
              <a:xfrm>
                <a:off x="7038531" y="675476"/>
                <a:ext cx="1425626" cy="403072"/>
              </a:xfrm>
              <a:prstGeom prst="rect">
                <a:avLst/>
              </a:prstGeom>
              <a:noFill/>
            </p:spPr>
            <p:txBody>
              <a:bodyPr wrap="square" rtlCol="0">
                <a:spAutoFit/>
              </a:bodyPr>
              <a:lstStyle/>
              <a:p>
                <a:r>
                  <a:rPr lang="da-DK" dirty="0"/>
                  <a:t>Haster ikke</a:t>
                </a:r>
              </a:p>
            </p:txBody>
          </p:sp>
          <p:sp>
            <p:nvSpPr>
              <p:cNvPr id="7" name="Tekstfelt 6">
                <a:extLst>
                  <a:ext uri="{FF2B5EF4-FFF2-40B4-BE49-F238E27FC236}">
                    <a16:creationId xmlns:a16="http://schemas.microsoft.com/office/drawing/2014/main" id="{48C0243B-BEDC-BA9E-F529-5E1BE04FF108}"/>
                  </a:ext>
                </a:extLst>
              </p:cNvPr>
              <p:cNvSpPr txBox="1"/>
              <p:nvPr/>
            </p:nvSpPr>
            <p:spPr>
              <a:xfrm rot="16200000">
                <a:off x="1545562" y="1933467"/>
                <a:ext cx="1002082" cy="369332"/>
              </a:xfrm>
              <a:prstGeom prst="rect">
                <a:avLst/>
              </a:prstGeom>
              <a:noFill/>
            </p:spPr>
            <p:txBody>
              <a:bodyPr wrap="square" rtlCol="0">
                <a:spAutoFit/>
              </a:bodyPr>
              <a:lstStyle/>
              <a:p>
                <a:r>
                  <a:rPr lang="da-DK"/>
                  <a:t>Vigtigt</a:t>
                </a:r>
              </a:p>
            </p:txBody>
          </p:sp>
          <p:sp>
            <p:nvSpPr>
              <p:cNvPr id="8" name="Tekstfelt 7">
                <a:extLst>
                  <a:ext uri="{FF2B5EF4-FFF2-40B4-BE49-F238E27FC236}">
                    <a16:creationId xmlns:a16="http://schemas.microsoft.com/office/drawing/2014/main" id="{B2E9A72D-24B3-42FA-B1FC-93466D2D57AE}"/>
                  </a:ext>
                </a:extLst>
              </p:cNvPr>
              <p:cNvSpPr txBox="1"/>
              <p:nvPr/>
            </p:nvSpPr>
            <p:spPr>
              <a:xfrm rot="16200000">
                <a:off x="1335656" y="4388709"/>
                <a:ext cx="1421894" cy="369332"/>
              </a:xfrm>
              <a:prstGeom prst="rect">
                <a:avLst/>
              </a:prstGeom>
              <a:noFill/>
            </p:spPr>
            <p:txBody>
              <a:bodyPr wrap="square" rtlCol="0">
                <a:spAutoFit/>
              </a:bodyPr>
              <a:lstStyle/>
              <a:p>
                <a:r>
                  <a:rPr lang="da-DK" dirty="0"/>
                  <a:t>Ikke vigtigt</a:t>
                </a:r>
              </a:p>
            </p:txBody>
          </p:sp>
        </p:grpSp>
      </p:grpSp>
      <p:sp>
        <p:nvSpPr>
          <p:cNvPr id="4" name="Tekstfelt 3">
            <a:extLst>
              <a:ext uri="{FF2B5EF4-FFF2-40B4-BE49-F238E27FC236}">
                <a16:creationId xmlns:a16="http://schemas.microsoft.com/office/drawing/2014/main" id="{4846FB82-639F-93E8-DBCB-82686E8F8F33}"/>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Prioritering af indsatser</a:t>
            </a:r>
          </a:p>
        </p:txBody>
      </p:sp>
      <p:sp>
        <p:nvSpPr>
          <p:cNvPr id="12" name="Tekstfelt 11">
            <a:extLst>
              <a:ext uri="{FF2B5EF4-FFF2-40B4-BE49-F238E27FC236}">
                <a16:creationId xmlns:a16="http://schemas.microsoft.com/office/drawing/2014/main" id="{761E3985-0E78-27FB-8FCC-59134917C78E}"/>
              </a:ext>
            </a:extLst>
          </p:cNvPr>
          <p:cNvSpPr txBox="1"/>
          <p:nvPr/>
        </p:nvSpPr>
        <p:spPr>
          <a:xfrm>
            <a:off x="394813" y="398657"/>
            <a:ext cx="6542316" cy="1354217"/>
          </a:xfrm>
          <a:prstGeom prst="rect">
            <a:avLst/>
          </a:prstGeom>
          <a:noFill/>
        </p:spPr>
        <p:txBody>
          <a:bodyPr wrap="square">
            <a:spAutoFit/>
          </a:bodyPr>
          <a:lstStyle/>
          <a:p>
            <a:pPr marL="0" indent="0">
              <a:buNone/>
            </a:pPr>
            <a:endParaRPr lang="da-DK" b="1" dirty="0"/>
          </a:p>
          <a:p>
            <a:r>
              <a:rPr lang="da-DK" sz="3200" b="1" dirty="0"/>
              <a:t>Prioritering af indsatser</a:t>
            </a:r>
          </a:p>
          <a:p>
            <a:endParaRPr lang="da-DK" sz="3200" b="1" dirty="0"/>
          </a:p>
        </p:txBody>
      </p:sp>
    </p:spTree>
    <p:extLst>
      <p:ext uri="{BB962C8B-B14F-4D97-AF65-F5344CB8AC3E}">
        <p14:creationId xmlns:p14="http://schemas.microsoft.com/office/powerpoint/2010/main" val="1148319707"/>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D8040-46EA-0F31-757F-87220BD0CF0D}"/>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9B3CF04C-2E48-3472-BC0C-E6D44BA47D0F}"/>
              </a:ext>
            </a:extLst>
          </p:cNvPr>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B2980B6B-8E2D-149D-DDB9-6CB65B4306BE}"/>
              </a:ext>
            </a:extLst>
          </p:cNvPr>
          <p:cNvSpPr txBox="1"/>
          <p:nvPr/>
        </p:nvSpPr>
        <p:spPr>
          <a:xfrm>
            <a:off x="394815" y="601429"/>
            <a:ext cx="11304495" cy="5047536"/>
          </a:xfrm>
          <a:prstGeom prst="rect">
            <a:avLst/>
          </a:prstGeom>
          <a:noFill/>
        </p:spPr>
        <p:txBody>
          <a:bodyPr wrap="square" lIns="91440" tIns="45720" rIns="91440" bIns="45720" anchor="t">
            <a:spAutoFit/>
          </a:bodyPr>
          <a:lstStyle/>
          <a:p>
            <a:pPr marL="0" indent="0">
              <a:buNone/>
            </a:pPr>
            <a:endParaRPr lang="da-DK" b="1"/>
          </a:p>
          <a:p>
            <a:r>
              <a:rPr lang="da-DK" sz="3200" b="1"/>
              <a:t>Opsamling</a:t>
            </a:r>
            <a:r>
              <a:rPr lang="da-DK" sz="3200" b="1" dirty="0"/>
              <a:t> </a:t>
            </a:r>
            <a:endParaRPr lang="da-DK" sz="3200" b="1" dirty="0">
              <a:cs typeface="Arial"/>
            </a:endParaRPr>
          </a:p>
          <a:p>
            <a:endParaRPr lang="da-DK" sz="3200" b="1"/>
          </a:p>
          <a:p>
            <a:pPr marL="457200" indent="-457200">
              <a:buFont typeface="Arial" panose="020B0604020202020204" pitchFamily="34" charset="0"/>
              <a:buChar char="•"/>
            </a:pPr>
            <a:r>
              <a:rPr lang="da-DK" sz="2400"/>
              <a:t>Vores </a:t>
            </a:r>
            <a:r>
              <a:rPr lang="da-DK" sz="2400" dirty="0"/>
              <a:t>valgte </a:t>
            </a:r>
            <a:r>
              <a:rPr lang="da-DK" sz="2400"/>
              <a:t>temaer og indsatser</a:t>
            </a:r>
            <a:endParaRPr lang="da-DK" sz="2400" dirty="0">
              <a:cs typeface="Arial"/>
            </a:endParaRPr>
          </a:p>
          <a:p>
            <a:pPr marL="457200" indent="-457200">
              <a:buFont typeface="Arial" panose="020B0604020202020204" pitchFamily="34" charset="0"/>
              <a:buChar char="•"/>
            </a:pPr>
            <a:r>
              <a:rPr lang="da-DK" sz="2400"/>
              <a:t>Udpegning af tovholdere for hvert tema</a:t>
            </a:r>
            <a:endParaRPr lang="da-DK" sz="2400" dirty="0">
              <a:cs typeface="Arial"/>
            </a:endParaRPr>
          </a:p>
          <a:p>
            <a:endParaRPr lang="da-DK" sz="2400" dirty="0">
              <a:cs typeface="Arial"/>
            </a:endParaRPr>
          </a:p>
          <a:p>
            <a:endParaRPr lang="da-DK" sz="2400" dirty="0">
              <a:cs typeface="Arial"/>
            </a:endParaRPr>
          </a:p>
          <a:p>
            <a:r>
              <a:rPr lang="da-DK" sz="2400" b="1" dirty="0">
                <a:cs typeface="Arial"/>
              </a:rPr>
              <a:t>Den videre proces</a:t>
            </a:r>
          </a:p>
          <a:p>
            <a:pPr marL="457200" indent="-457200">
              <a:buFont typeface="Arial,Sans-Serif" panose="020B0604020202020204" pitchFamily="34" charset="0"/>
              <a:buChar char="•"/>
            </a:pPr>
            <a:r>
              <a:rPr lang="da-DK" sz="2400" dirty="0">
                <a:cs typeface="Arial"/>
              </a:rPr>
              <a:t>Oprettelse af handlingsplaner i </a:t>
            </a:r>
            <a:r>
              <a:rPr lang="da-DK" sz="2400" dirty="0" err="1">
                <a:cs typeface="Arial"/>
              </a:rPr>
              <a:t>SafetyNet</a:t>
            </a:r>
            <a:r>
              <a:rPr lang="da-DK" sz="2400" dirty="0">
                <a:cs typeface="Arial"/>
              </a:rPr>
              <a:t> (leder og AMR)</a:t>
            </a:r>
          </a:p>
          <a:p>
            <a:pPr marL="457200" indent="-457200">
              <a:buFont typeface="Arial,Sans-Serif" panose="020B0604020202020204" pitchFamily="34" charset="0"/>
              <a:buChar char="•"/>
            </a:pPr>
            <a:r>
              <a:rPr lang="da-DK" sz="2400" dirty="0">
                <a:cs typeface="Arial"/>
              </a:rPr>
              <a:t>Igangsættelse af indsatser (tovholder)</a:t>
            </a:r>
          </a:p>
          <a:p>
            <a:pPr marL="457200" indent="-457200">
              <a:buFont typeface="Arial,Sans-Serif" panose="020B0604020202020204" pitchFamily="34" charset="0"/>
              <a:buChar char="•"/>
            </a:pPr>
            <a:r>
              <a:rPr lang="da-DK" sz="2400" dirty="0">
                <a:cs typeface="Arial"/>
              </a:rPr>
              <a:t>Opfølgning på kommende afdelingsmøder </a:t>
            </a:r>
          </a:p>
          <a:p>
            <a:pPr marL="457200" indent="-457200">
              <a:buFont typeface="Arial,Sans-Serif" panose="020B0604020202020204" pitchFamily="34" charset="0"/>
              <a:buChar char="•"/>
            </a:pPr>
            <a:endParaRPr lang="da-DK" sz="2400" dirty="0">
              <a:cs typeface="Arial"/>
            </a:endParaRPr>
          </a:p>
          <a:p>
            <a:pPr marL="457200" indent="-457200">
              <a:buFont typeface="Arial" panose="020B0604020202020204" pitchFamily="34" charset="0"/>
              <a:buChar char="•"/>
            </a:pPr>
            <a:endParaRPr lang="da-DK" sz="2400" dirty="0">
              <a:cs typeface="Arial"/>
            </a:endParaRPr>
          </a:p>
        </p:txBody>
      </p:sp>
      <p:sp>
        <p:nvSpPr>
          <p:cNvPr id="2" name="Tekstfelt 1">
            <a:extLst>
              <a:ext uri="{FF2B5EF4-FFF2-40B4-BE49-F238E27FC236}">
                <a16:creationId xmlns:a16="http://schemas.microsoft.com/office/drawing/2014/main" id="{74205AAA-BB00-3BB3-818D-743240A3CDC9}"/>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Afrunding</a:t>
            </a:r>
          </a:p>
        </p:txBody>
      </p:sp>
    </p:spTree>
    <p:extLst>
      <p:ext uri="{BB962C8B-B14F-4D97-AF65-F5344CB8AC3E}">
        <p14:creationId xmlns:p14="http://schemas.microsoft.com/office/powerpoint/2010/main" val="1654526251"/>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958D6D3E-BD8D-4406-94B2-2E125C28BDDE}"/>
              </a:ext>
            </a:extLst>
          </p:cNvPr>
          <p:cNvSpPr txBox="1"/>
          <p:nvPr/>
        </p:nvSpPr>
        <p:spPr>
          <a:xfrm>
            <a:off x="394815" y="601429"/>
            <a:ext cx="10508411" cy="4462760"/>
          </a:xfrm>
          <a:prstGeom prst="rect">
            <a:avLst/>
          </a:prstGeom>
          <a:noFill/>
        </p:spPr>
        <p:txBody>
          <a:bodyPr wrap="square" lIns="91440" tIns="45720" rIns="91440" bIns="45720" anchor="t">
            <a:spAutoFit/>
          </a:bodyPr>
          <a:lstStyle/>
          <a:p>
            <a:pPr marL="0" indent="0">
              <a:buNone/>
            </a:pPr>
            <a:r>
              <a:rPr lang="da-DK" sz="3200" b="1"/>
              <a:t>Formål med mødet</a:t>
            </a:r>
          </a:p>
          <a:p>
            <a:pPr marL="0" indent="0">
              <a:buNone/>
            </a:pPr>
            <a:endParaRPr lang="da-DK" b="1"/>
          </a:p>
          <a:p>
            <a:pPr marL="342900" indent="-342900">
              <a:buFont typeface="Arial" panose="020B0604020202020204" pitchFamily="34" charset="0"/>
              <a:buChar char="•"/>
            </a:pPr>
            <a:r>
              <a:rPr lang="da-DK" sz="2400"/>
              <a:t>At skabe en åben og konstruktiv drøftelse af resultaterne fra </a:t>
            </a:r>
            <a:r>
              <a:rPr lang="da-DK" sz="2400" dirty="0"/>
              <a:t> Trivselsundersøgelsen 2025</a:t>
            </a:r>
            <a:endParaRPr lang="da-DK" sz="2400" dirty="0">
              <a:cs typeface="Arial"/>
            </a:endParaRPr>
          </a:p>
          <a:p>
            <a:pPr marL="342900" indent="-342900">
              <a:buFont typeface="Arial" panose="020B0604020202020204" pitchFamily="34" charset="0"/>
              <a:buChar char="•"/>
            </a:pPr>
            <a:r>
              <a:rPr lang="da-DK" sz="2400"/>
              <a:t>At opnå en fælles forståelse af afdelingens styrker, udfordringer og udviklingsområder </a:t>
            </a:r>
            <a:endParaRPr lang="da-DK" sz="2400" dirty="0">
              <a:cs typeface="Arial"/>
            </a:endParaRPr>
          </a:p>
          <a:p>
            <a:pPr marL="342900" indent="-342900">
              <a:buFont typeface="Arial" panose="020B0604020202020204" pitchFamily="34" charset="0"/>
              <a:buChar char="•"/>
            </a:pPr>
            <a:r>
              <a:rPr lang="da-DK" sz="2400"/>
              <a:t>At identificere de temaer, der kræver handling. </a:t>
            </a:r>
            <a:endParaRPr lang="da-DK" sz="2400" dirty="0">
              <a:cs typeface="Arial"/>
            </a:endParaRPr>
          </a:p>
          <a:p>
            <a:pPr marL="342900" indent="-342900">
              <a:buFont typeface="Arial" panose="020B0604020202020204" pitchFamily="34" charset="0"/>
              <a:buChar char="•"/>
            </a:pPr>
            <a:r>
              <a:rPr lang="da-DK" sz="2400"/>
              <a:t>At danne grundlag for det videre arbejde med konkrete indsatser (handlingsplanen)</a:t>
            </a:r>
            <a:endParaRPr lang="da-DK" sz="2400" dirty="0">
              <a:cs typeface="Arial"/>
            </a:endParaRPr>
          </a:p>
          <a:p>
            <a:endParaRPr lang="da-DK" sz="2400"/>
          </a:p>
          <a:p>
            <a:endParaRPr lang="da-DK" sz="2400"/>
          </a:p>
          <a:p>
            <a:pPr marL="0" indent="0">
              <a:buNone/>
            </a:pPr>
            <a:endParaRPr lang="da-DK" b="1"/>
          </a:p>
        </p:txBody>
      </p:sp>
      <p:sp>
        <p:nvSpPr>
          <p:cNvPr id="2" name="Rektangel 1">
            <a:extLst>
              <a:ext uri="{FF2B5EF4-FFF2-40B4-BE49-F238E27FC236}">
                <a16:creationId xmlns:a16="http://schemas.microsoft.com/office/drawing/2014/main" id="{7E173CCE-82E4-4AB4-FD97-7FB7ABAB93F6}"/>
              </a:ext>
            </a:extLst>
          </p:cNvPr>
          <p:cNvSpPr/>
          <p:nvPr/>
        </p:nvSpPr>
        <p:spPr>
          <a:xfrm>
            <a:off x="662521" y="1172839"/>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3" name="Tekstfelt 2">
            <a:extLst>
              <a:ext uri="{FF2B5EF4-FFF2-40B4-BE49-F238E27FC236}">
                <a16:creationId xmlns:a16="http://schemas.microsoft.com/office/drawing/2014/main" id="{254AF665-26F9-7097-5921-C23ED84C3D09}"/>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Velkomst</a:t>
            </a:r>
          </a:p>
        </p:txBody>
      </p:sp>
    </p:spTree>
    <p:extLst>
      <p:ext uri="{BB962C8B-B14F-4D97-AF65-F5344CB8AC3E}">
        <p14:creationId xmlns:p14="http://schemas.microsoft.com/office/powerpoint/2010/main" val="626909744"/>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D6182-2B39-B326-AE8C-BDF8EE84EB23}"/>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B956BDA3-D46C-C4E7-4EC2-5E7DDDF37B0D}"/>
              </a:ext>
            </a:extLst>
          </p:cNvPr>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956E95E0-EED4-C9E1-28F6-A13D4A6B736C}"/>
              </a:ext>
            </a:extLst>
          </p:cNvPr>
          <p:cNvSpPr txBox="1"/>
          <p:nvPr/>
        </p:nvSpPr>
        <p:spPr>
          <a:xfrm>
            <a:off x="394815" y="601429"/>
            <a:ext cx="11304495" cy="4462760"/>
          </a:xfrm>
          <a:prstGeom prst="rect">
            <a:avLst/>
          </a:prstGeom>
          <a:noFill/>
        </p:spPr>
        <p:txBody>
          <a:bodyPr wrap="square" lIns="91440" tIns="45720" rIns="91440" bIns="45720" anchor="t">
            <a:spAutoFit/>
          </a:bodyPr>
          <a:lstStyle/>
          <a:p>
            <a:pPr marL="0" indent="0">
              <a:buNone/>
            </a:pPr>
            <a:r>
              <a:rPr lang="da-DK" sz="3200" b="1"/>
              <a:t>Spilleregler for dialogmødet</a:t>
            </a:r>
          </a:p>
          <a:p>
            <a:pPr marL="0" indent="0">
              <a:buNone/>
            </a:pPr>
            <a:endParaRPr lang="da-DK" b="1">
              <a:cs typeface="Arial"/>
            </a:endParaRPr>
          </a:p>
          <a:p>
            <a:pPr marL="0" indent="0">
              <a:buNone/>
            </a:pPr>
            <a:r>
              <a:rPr lang="da-DK" sz="2400" b="1"/>
              <a:t>For at sikre en god dialog for alle, er der følgende spilleregler: </a:t>
            </a:r>
            <a:endParaRPr lang="da-DK" sz="2400" b="1" dirty="0">
              <a:cs typeface="Arial"/>
            </a:endParaRPr>
          </a:p>
          <a:p>
            <a:pPr marL="285750" indent="-285750">
              <a:buFont typeface="Arial" panose="020B0604020202020204" pitchFamily="34" charset="0"/>
              <a:buChar char="•"/>
            </a:pPr>
            <a:r>
              <a:rPr lang="da-DK" sz="2400"/>
              <a:t>Vi er åbne og nysgerrige overfor hinanden</a:t>
            </a:r>
            <a:endParaRPr lang="da-DK" sz="2400" dirty="0">
              <a:cs typeface="Arial"/>
            </a:endParaRPr>
          </a:p>
          <a:p>
            <a:pPr marL="285750" indent="-285750">
              <a:buFont typeface="Arial" panose="020B0604020202020204" pitchFamily="34" charset="0"/>
              <a:buChar char="•"/>
            </a:pPr>
            <a:r>
              <a:rPr lang="da-DK" sz="2400"/>
              <a:t>Vi er konstruktive i vores dialoger, ingen personhenvisninger</a:t>
            </a:r>
            <a:endParaRPr lang="da-DK" sz="2400" dirty="0">
              <a:cs typeface="Arial"/>
            </a:endParaRPr>
          </a:p>
          <a:p>
            <a:pPr marL="285750" indent="-285750">
              <a:buFont typeface="Arial" panose="020B0604020202020204" pitchFamily="34" charset="0"/>
              <a:buChar char="•"/>
            </a:pPr>
            <a:r>
              <a:rPr lang="da-DK" sz="2400"/>
              <a:t>Vi behøver ikke være enige for at respektere hinandens holdninger</a:t>
            </a:r>
            <a:endParaRPr lang="da-DK" sz="2400" dirty="0">
              <a:cs typeface="Arial"/>
            </a:endParaRPr>
          </a:p>
          <a:p>
            <a:pPr marL="285750" indent="-285750">
              <a:buFont typeface="Arial" panose="020B0604020202020204" pitchFamily="34" charset="0"/>
              <a:buChar char="•"/>
            </a:pPr>
            <a:r>
              <a:rPr lang="da-DK" sz="2400"/>
              <a:t>Alle skal inddrages og høres</a:t>
            </a:r>
            <a:endParaRPr lang="da-DK" sz="2400" dirty="0">
              <a:cs typeface="Arial"/>
            </a:endParaRPr>
          </a:p>
          <a:p>
            <a:pPr marL="285750" indent="-285750">
              <a:buFont typeface="Arial" panose="020B0604020202020204" pitchFamily="34" charset="0"/>
              <a:buChar char="•"/>
            </a:pPr>
            <a:endParaRPr lang="da-DK" sz="2400"/>
          </a:p>
          <a:p>
            <a:endParaRPr lang="da-DK" sz="2400" dirty="0">
              <a:cs typeface="Arial"/>
            </a:endParaRPr>
          </a:p>
          <a:p>
            <a:endParaRPr lang="da-DK" sz="2400"/>
          </a:p>
          <a:p>
            <a:endParaRPr lang="da-DK" sz="2400"/>
          </a:p>
          <a:p>
            <a:pPr marL="0" indent="0">
              <a:buNone/>
            </a:pPr>
            <a:endParaRPr lang="da-DK" b="1"/>
          </a:p>
        </p:txBody>
      </p:sp>
      <p:sp>
        <p:nvSpPr>
          <p:cNvPr id="2" name="Tekstfelt 1">
            <a:extLst>
              <a:ext uri="{FF2B5EF4-FFF2-40B4-BE49-F238E27FC236}">
                <a16:creationId xmlns:a16="http://schemas.microsoft.com/office/drawing/2014/main" id="{A8C3C0DA-7386-2FED-958E-AE8807A46433}"/>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Velkomst</a:t>
            </a:r>
          </a:p>
        </p:txBody>
      </p:sp>
    </p:spTree>
    <p:extLst>
      <p:ext uri="{BB962C8B-B14F-4D97-AF65-F5344CB8AC3E}">
        <p14:creationId xmlns:p14="http://schemas.microsoft.com/office/powerpoint/2010/main" val="743904388"/>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54FAD-C3E7-7FA7-E568-CEB047811646}"/>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9E85BD45-929F-CC1E-A997-AC7A98F8581A}"/>
              </a:ext>
            </a:extLst>
          </p:cNvPr>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2637B3F5-1935-444D-B67D-17FFE093A8CB}"/>
              </a:ext>
            </a:extLst>
          </p:cNvPr>
          <p:cNvSpPr txBox="1"/>
          <p:nvPr/>
        </p:nvSpPr>
        <p:spPr>
          <a:xfrm>
            <a:off x="394815" y="601429"/>
            <a:ext cx="4916221" cy="3724096"/>
          </a:xfrm>
          <a:prstGeom prst="rect">
            <a:avLst/>
          </a:prstGeom>
          <a:noFill/>
        </p:spPr>
        <p:txBody>
          <a:bodyPr wrap="square">
            <a:spAutoFit/>
          </a:bodyPr>
          <a:lstStyle/>
          <a:p>
            <a:pPr marL="0" indent="0">
              <a:buNone/>
            </a:pPr>
            <a:r>
              <a:rPr lang="da-DK" sz="3200" b="1"/>
              <a:t>Program</a:t>
            </a:r>
          </a:p>
          <a:p>
            <a:pPr marL="0" indent="0">
              <a:buNone/>
            </a:pPr>
            <a:endParaRPr lang="da-DK" b="1"/>
          </a:p>
          <a:p>
            <a:pPr marL="457200" indent="-457200">
              <a:buAutoNum type="arabicPeriod"/>
            </a:pPr>
            <a:r>
              <a:rPr lang="da-DK" sz="2400"/>
              <a:t>Velkomst</a:t>
            </a:r>
          </a:p>
          <a:p>
            <a:pPr marL="457200" indent="-457200">
              <a:buAutoNum type="arabicPeriod"/>
            </a:pPr>
            <a:r>
              <a:rPr lang="da-DK" sz="2400"/>
              <a:t>Præsentation af rapporten</a:t>
            </a:r>
          </a:p>
          <a:p>
            <a:pPr marL="457200" indent="-457200">
              <a:buAutoNum type="arabicPeriod"/>
            </a:pPr>
            <a:r>
              <a:rPr lang="da-DK" sz="2400"/>
              <a:t>Identifikation af temaer</a:t>
            </a:r>
          </a:p>
          <a:p>
            <a:pPr marL="457200" indent="-457200">
              <a:buAutoNum type="arabicPeriod"/>
            </a:pPr>
            <a:r>
              <a:rPr lang="da-DK" sz="2400"/>
              <a:t>Identifikation af indsatser</a:t>
            </a:r>
          </a:p>
          <a:p>
            <a:pPr marL="457200" indent="-457200">
              <a:buAutoNum type="arabicPeriod"/>
            </a:pPr>
            <a:r>
              <a:rPr lang="da-DK" sz="2400"/>
              <a:t>Prioritering af indsatser</a:t>
            </a:r>
          </a:p>
          <a:p>
            <a:pPr marL="457200" indent="-457200">
              <a:buAutoNum type="arabicPeriod"/>
            </a:pPr>
            <a:r>
              <a:rPr lang="da-DK" sz="2400"/>
              <a:t>Afrunding</a:t>
            </a:r>
          </a:p>
          <a:p>
            <a:endParaRPr lang="da-DK" sz="2400"/>
          </a:p>
          <a:p>
            <a:pPr marL="0" indent="0">
              <a:buNone/>
            </a:pPr>
            <a:endParaRPr lang="da-DK" b="1"/>
          </a:p>
        </p:txBody>
      </p:sp>
      <p:sp>
        <p:nvSpPr>
          <p:cNvPr id="2" name="Tekstfelt 1">
            <a:extLst>
              <a:ext uri="{FF2B5EF4-FFF2-40B4-BE49-F238E27FC236}">
                <a16:creationId xmlns:a16="http://schemas.microsoft.com/office/drawing/2014/main" id="{3ED5E4A7-FAD8-0F96-26EF-354E84525251}"/>
              </a:ext>
            </a:extLst>
          </p:cNvPr>
          <p:cNvSpPr txBox="1"/>
          <p:nvPr/>
        </p:nvSpPr>
        <p:spPr>
          <a:xfrm>
            <a:off x="7801628" y="3340640"/>
            <a:ext cx="3759896" cy="2000548"/>
          </a:xfrm>
          <a:custGeom>
            <a:avLst/>
            <a:gdLst>
              <a:gd name="connsiteX0" fmla="*/ 0 w 3759896"/>
              <a:gd name="connsiteY0" fmla="*/ 0 h 2000548"/>
              <a:gd name="connsiteX1" fmla="*/ 701847 w 3759896"/>
              <a:gd name="connsiteY1" fmla="*/ 0 h 2000548"/>
              <a:gd name="connsiteX2" fmla="*/ 1253299 w 3759896"/>
              <a:gd name="connsiteY2" fmla="*/ 0 h 2000548"/>
              <a:gd name="connsiteX3" fmla="*/ 1767151 w 3759896"/>
              <a:gd name="connsiteY3" fmla="*/ 0 h 2000548"/>
              <a:gd name="connsiteX4" fmla="*/ 2281004 w 3759896"/>
              <a:gd name="connsiteY4" fmla="*/ 0 h 2000548"/>
              <a:gd name="connsiteX5" fmla="*/ 2832455 w 3759896"/>
              <a:gd name="connsiteY5" fmla="*/ 0 h 2000548"/>
              <a:gd name="connsiteX6" fmla="*/ 3759896 w 3759896"/>
              <a:gd name="connsiteY6" fmla="*/ 0 h 2000548"/>
              <a:gd name="connsiteX7" fmla="*/ 3759896 w 3759896"/>
              <a:gd name="connsiteY7" fmla="*/ 706860 h 2000548"/>
              <a:gd name="connsiteX8" fmla="*/ 3759896 w 3759896"/>
              <a:gd name="connsiteY8" fmla="*/ 1353704 h 2000548"/>
              <a:gd name="connsiteX9" fmla="*/ 3759896 w 3759896"/>
              <a:gd name="connsiteY9" fmla="*/ 2000548 h 2000548"/>
              <a:gd name="connsiteX10" fmla="*/ 3246044 w 3759896"/>
              <a:gd name="connsiteY10" fmla="*/ 2000548 h 2000548"/>
              <a:gd name="connsiteX11" fmla="*/ 2544196 w 3759896"/>
              <a:gd name="connsiteY11" fmla="*/ 2000548 h 2000548"/>
              <a:gd name="connsiteX12" fmla="*/ 1992745 w 3759896"/>
              <a:gd name="connsiteY12" fmla="*/ 2000548 h 2000548"/>
              <a:gd name="connsiteX13" fmla="*/ 1478892 w 3759896"/>
              <a:gd name="connsiteY13" fmla="*/ 2000548 h 2000548"/>
              <a:gd name="connsiteX14" fmla="*/ 777045 w 3759896"/>
              <a:gd name="connsiteY14" fmla="*/ 2000548 h 2000548"/>
              <a:gd name="connsiteX15" fmla="*/ 0 w 3759896"/>
              <a:gd name="connsiteY15" fmla="*/ 2000548 h 2000548"/>
              <a:gd name="connsiteX16" fmla="*/ 0 w 3759896"/>
              <a:gd name="connsiteY16" fmla="*/ 1333699 h 2000548"/>
              <a:gd name="connsiteX17" fmla="*/ 0 w 3759896"/>
              <a:gd name="connsiteY17" fmla="*/ 666849 h 2000548"/>
              <a:gd name="connsiteX18" fmla="*/ 0 w 3759896"/>
              <a:gd name="connsiteY18" fmla="*/ 0 h 2000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759896" h="2000548" extrusionOk="0">
                <a:moveTo>
                  <a:pt x="0" y="0"/>
                </a:moveTo>
                <a:cubicBezTo>
                  <a:pt x="236243" y="-26936"/>
                  <a:pt x="372217" y="-10042"/>
                  <a:pt x="701847" y="0"/>
                </a:cubicBezTo>
                <a:cubicBezTo>
                  <a:pt x="1031477" y="10042"/>
                  <a:pt x="1068133" y="16043"/>
                  <a:pt x="1253299" y="0"/>
                </a:cubicBezTo>
                <a:cubicBezTo>
                  <a:pt x="1438465" y="-16043"/>
                  <a:pt x="1569095" y="-9647"/>
                  <a:pt x="1767151" y="0"/>
                </a:cubicBezTo>
                <a:cubicBezTo>
                  <a:pt x="1965207" y="9647"/>
                  <a:pt x="2127000" y="13955"/>
                  <a:pt x="2281004" y="0"/>
                </a:cubicBezTo>
                <a:cubicBezTo>
                  <a:pt x="2435008" y="-13955"/>
                  <a:pt x="2682163" y="4986"/>
                  <a:pt x="2832455" y="0"/>
                </a:cubicBezTo>
                <a:cubicBezTo>
                  <a:pt x="2982747" y="-4986"/>
                  <a:pt x="3546016" y="-2921"/>
                  <a:pt x="3759896" y="0"/>
                </a:cubicBezTo>
                <a:cubicBezTo>
                  <a:pt x="3789910" y="249435"/>
                  <a:pt x="3744885" y="499032"/>
                  <a:pt x="3759896" y="706860"/>
                </a:cubicBezTo>
                <a:cubicBezTo>
                  <a:pt x="3774907" y="914688"/>
                  <a:pt x="3790090" y="1065873"/>
                  <a:pt x="3759896" y="1353704"/>
                </a:cubicBezTo>
                <a:cubicBezTo>
                  <a:pt x="3729702" y="1641535"/>
                  <a:pt x="3777580" y="1830583"/>
                  <a:pt x="3759896" y="2000548"/>
                </a:cubicBezTo>
                <a:cubicBezTo>
                  <a:pt x="3623010" y="2017644"/>
                  <a:pt x="3461970" y="2003116"/>
                  <a:pt x="3246044" y="2000548"/>
                </a:cubicBezTo>
                <a:cubicBezTo>
                  <a:pt x="3030118" y="1997980"/>
                  <a:pt x="2781477" y="1965594"/>
                  <a:pt x="2544196" y="2000548"/>
                </a:cubicBezTo>
                <a:cubicBezTo>
                  <a:pt x="2306915" y="2035502"/>
                  <a:pt x="2229597" y="2012833"/>
                  <a:pt x="1992745" y="2000548"/>
                </a:cubicBezTo>
                <a:cubicBezTo>
                  <a:pt x="1755893" y="1988263"/>
                  <a:pt x="1647798" y="2001498"/>
                  <a:pt x="1478892" y="2000548"/>
                </a:cubicBezTo>
                <a:cubicBezTo>
                  <a:pt x="1309986" y="1999598"/>
                  <a:pt x="1012058" y="2006228"/>
                  <a:pt x="777045" y="2000548"/>
                </a:cubicBezTo>
                <a:cubicBezTo>
                  <a:pt x="542032" y="1994868"/>
                  <a:pt x="189954" y="2015470"/>
                  <a:pt x="0" y="2000548"/>
                </a:cubicBezTo>
                <a:cubicBezTo>
                  <a:pt x="13814" y="1827133"/>
                  <a:pt x="269" y="1627365"/>
                  <a:pt x="0" y="1333699"/>
                </a:cubicBezTo>
                <a:cubicBezTo>
                  <a:pt x="-269" y="1040033"/>
                  <a:pt x="14164" y="882041"/>
                  <a:pt x="0" y="666849"/>
                </a:cubicBezTo>
                <a:cubicBezTo>
                  <a:pt x="-14164" y="451657"/>
                  <a:pt x="32015" y="174723"/>
                  <a:pt x="0" y="0"/>
                </a:cubicBezTo>
                <a:close/>
              </a:path>
            </a:pathLst>
          </a:custGeom>
          <a:noFill/>
          <a:ln>
            <a:solidFill>
              <a:schemeClr val="accent2"/>
            </a:solidFill>
            <a:extLst>
              <a:ext uri="{C807C97D-BFC1-408E-A445-0C87EB9F89A2}">
                <ask:lineSketchStyleProps xmlns:ask="http://schemas.microsoft.com/office/drawing/2018/sketchyshapes" sd="3723989521">
                  <a:prstGeom prst="rect">
                    <a:avLst/>
                  </a:prstGeom>
                  <ask:type>
                    <ask:lineSketchFreehand/>
                  </ask:type>
                </ask:lineSketchStyleProps>
              </a:ext>
            </a:extLst>
          </a:ln>
        </p:spPr>
        <p:txBody>
          <a:bodyPr wrap="square">
            <a:spAutoFit/>
          </a:bodyPr>
          <a:lstStyle/>
          <a:p>
            <a:pPr marL="0" indent="0">
              <a:buNone/>
            </a:pPr>
            <a:r>
              <a:rPr lang="da-DK" sz="2400" b="1">
                <a:highlight>
                  <a:srgbClr val="FFFF00"/>
                </a:highlight>
              </a:rPr>
              <a:t>Grupper (til pkt. 3)</a:t>
            </a:r>
          </a:p>
          <a:p>
            <a:pPr marL="0" indent="0">
              <a:buNone/>
            </a:pPr>
            <a:r>
              <a:rPr lang="da-DK" sz="2000">
                <a:highlight>
                  <a:srgbClr val="FFFF00"/>
                </a:highlight>
              </a:rPr>
              <a:t>Gruppe 1:</a:t>
            </a:r>
          </a:p>
          <a:p>
            <a:pPr marL="0" indent="0">
              <a:buNone/>
            </a:pPr>
            <a:r>
              <a:rPr lang="da-DK" sz="2000">
                <a:highlight>
                  <a:srgbClr val="FFFF00"/>
                </a:highlight>
              </a:rPr>
              <a:t>Gruppe 2:</a:t>
            </a:r>
          </a:p>
          <a:p>
            <a:pPr marL="0" indent="0">
              <a:buNone/>
            </a:pPr>
            <a:r>
              <a:rPr lang="da-DK" sz="2000">
                <a:highlight>
                  <a:srgbClr val="FFFF00"/>
                </a:highlight>
              </a:rPr>
              <a:t>Gruppe 3:</a:t>
            </a:r>
          </a:p>
          <a:p>
            <a:pPr marL="0" indent="0">
              <a:buNone/>
            </a:pPr>
            <a:r>
              <a:rPr lang="da-DK" sz="2000">
                <a:highlight>
                  <a:srgbClr val="FFFF00"/>
                </a:highlight>
              </a:rPr>
              <a:t>Gruppe 4:</a:t>
            </a:r>
          </a:p>
          <a:p>
            <a:pPr marL="0" indent="0">
              <a:buNone/>
            </a:pPr>
            <a:r>
              <a:rPr lang="da-DK" sz="2000">
                <a:highlight>
                  <a:srgbClr val="FFFF00"/>
                </a:highlight>
              </a:rPr>
              <a:t>Gruppe 5:</a:t>
            </a:r>
          </a:p>
        </p:txBody>
      </p:sp>
      <p:sp>
        <p:nvSpPr>
          <p:cNvPr id="3" name="Tekstfelt 2">
            <a:extLst>
              <a:ext uri="{FF2B5EF4-FFF2-40B4-BE49-F238E27FC236}">
                <a16:creationId xmlns:a16="http://schemas.microsoft.com/office/drawing/2014/main" id="{97285FD6-57FB-05C9-5EF9-02F747C30EFD}"/>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Velkomst</a:t>
            </a:r>
          </a:p>
        </p:txBody>
      </p:sp>
    </p:spTree>
    <p:extLst>
      <p:ext uri="{BB962C8B-B14F-4D97-AF65-F5344CB8AC3E}">
        <p14:creationId xmlns:p14="http://schemas.microsoft.com/office/powerpoint/2010/main" val="3589835955"/>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B57B0-322C-CFDF-734D-42A519F2CF60}"/>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93324F56-460B-04B8-156F-6E6B8A861646}"/>
              </a:ext>
            </a:extLst>
          </p:cNvPr>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BA726178-26BF-80C2-7503-44C158234467}"/>
              </a:ext>
            </a:extLst>
          </p:cNvPr>
          <p:cNvSpPr txBox="1"/>
          <p:nvPr/>
        </p:nvSpPr>
        <p:spPr>
          <a:xfrm>
            <a:off x="394815" y="601429"/>
            <a:ext cx="11304495" cy="1015663"/>
          </a:xfrm>
          <a:prstGeom prst="rect">
            <a:avLst/>
          </a:prstGeom>
          <a:noFill/>
        </p:spPr>
        <p:txBody>
          <a:bodyPr wrap="square">
            <a:spAutoFit/>
          </a:bodyPr>
          <a:lstStyle/>
          <a:p>
            <a:pPr marL="0" indent="0">
              <a:buNone/>
            </a:pPr>
            <a:endParaRPr lang="da-DK" b="1"/>
          </a:p>
          <a:p>
            <a:endParaRPr lang="da-DK" sz="2400"/>
          </a:p>
          <a:p>
            <a:pPr marL="0" indent="0">
              <a:buNone/>
            </a:pPr>
            <a:endParaRPr lang="da-DK" b="1"/>
          </a:p>
        </p:txBody>
      </p:sp>
      <p:sp>
        <p:nvSpPr>
          <p:cNvPr id="2" name="Tekstfelt 1">
            <a:extLst>
              <a:ext uri="{FF2B5EF4-FFF2-40B4-BE49-F238E27FC236}">
                <a16:creationId xmlns:a16="http://schemas.microsoft.com/office/drawing/2014/main" id="{345FE0B7-3DF6-55F7-F0A5-379BCA613F5A}"/>
              </a:ext>
            </a:extLst>
          </p:cNvPr>
          <p:cNvSpPr txBox="1"/>
          <p:nvPr/>
        </p:nvSpPr>
        <p:spPr>
          <a:xfrm>
            <a:off x="394815" y="601429"/>
            <a:ext cx="11304495" cy="5139869"/>
          </a:xfrm>
          <a:prstGeom prst="rect">
            <a:avLst/>
          </a:prstGeom>
          <a:noFill/>
        </p:spPr>
        <p:txBody>
          <a:bodyPr wrap="square" lIns="91440" tIns="45720" rIns="91440" bIns="45720" anchor="t">
            <a:spAutoFit/>
          </a:bodyPr>
          <a:lstStyle/>
          <a:p>
            <a:pPr marL="0" indent="0">
              <a:buNone/>
            </a:pPr>
            <a:r>
              <a:rPr lang="da-DK" sz="3200" b="1"/>
              <a:t>Præsentation af rapporten - styrker</a:t>
            </a:r>
          </a:p>
          <a:p>
            <a:pPr marL="0" indent="0">
              <a:buNone/>
            </a:pPr>
            <a:endParaRPr lang="da-DK" sz="3200" b="1"/>
          </a:p>
          <a:p>
            <a:pPr marL="0" indent="0">
              <a:buNone/>
            </a:pPr>
            <a:r>
              <a:rPr lang="da-DK" sz="2400"/>
              <a:t>Rapporten viser følgende styrker for afdelingen:</a:t>
            </a:r>
            <a:endParaRPr lang="da-DK" sz="2400" dirty="0">
              <a:cs typeface="Arial"/>
            </a:endParaRPr>
          </a:p>
          <a:p>
            <a:pPr marL="285750" indent="-285750">
              <a:buFont typeface="Arial" panose="020B0604020202020204" pitchFamily="34" charset="0"/>
              <a:buChar char="•"/>
            </a:pPr>
            <a:r>
              <a:rPr lang="da-DK" sz="2400" i="1" dirty="0">
                <a:highlight>
                  <a:srgbClr val="FFFF00"/>
                </a:highlight>
              </a:rPr>
              <a:t>Tag udgangspunkt i rapportens figur Top og bund; med fokus på </a:t>
            </a:r>
            <a:r>
              <a:rPr lang="da-DK" sz="2400" i="1">
                <a:highlight>
                  <a:srgbClr val="FFFF00"/>
                </a:highlight>
              </a:rPr>
              <a:t>de områder hvor afdelingen scorer højeste og hvor der med fordel kan laves indsatser der fastholder det gode</a:t>
            </a:r>
            <a:endParaRPr lang="da-DK" sz="2400" i="1" dirty="0">
              <a:highlight>
                <a:srgbClr val="FFFF00"/>
              </a:highlight>
              <a:cs typeface="Arial"/>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endParaRPr lang="da-DK" sz="2400" i="1">
              <a:highlight>
                <a:srgbClr val="FFFF00"/>
              </a:highlight>
            </a:endParaRPr>
          </a:p>
        </p:txBody>
      </p:sp>
      <p:sp>
        <p:nvSpPr>
          <p:cNvPr id="3" name="Tekstfelt 2">
            <a:extLst>
              <a:ext uri="{FF2B5EF4-FFF2-40B4-BE49-F238E27FC236}">
                <a16:creationId xmlns:a16="http://schemas.microsoft.com/office/drawing/2014/main" id="{59260D20-F098-189C-F9A2-8A6D0DB596E5}"/>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Præsentation af rapporten</a:t>
            </a:r>
          </a:p>
        </p:txBody>
      </p:sp>
    </p:spTree>
    <p:extLst>
      <p:ext uri="{BB962C8B-B14F-4D97-AF65-F5344CB8AC3E}">
        <p14:creationId xmlns:p14="http://schemas.microsoft.com/office/powerpoint/2010/main" val="405654620"/>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263C5-A3E3-3221-36BC-4547912ACB9B}"/>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6EB72760-4146-99B2-01E9-C83332D1D102}"/>
              </a:ext>
            </a:extLst>
          </p:cNvPr>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E4ECA474-0758-8E55-5B5C-0D01FFA10905}"/>
              </a:ext>
            </a:extLst>
          </p:cNvPr>
          <p:cNvSpPr txBox="1"/>
          <p:nvPr/>
        </p:nvSpPr>
        <p:spPr>
          <a:xfrm>
            <a:off x="394815" y="601429"/>
            <a:ext cx="11304495" cy="1015663"/>
          </a:xfrm>
          <a:prstGeom prst="rect">
            <a:avLst/>
          </a:prstGeom>
          <a:noFill/>
        </p:spPr>
        <p:txBody>
          <a:bodyPr wrap="square">
            <a:spAutoFit/>
          </a:bodyPr>
          <a:lstStyle/>
          <a:p>
            <a:pPr marL="0" indent="0">
              <a:buNone/>
            </a:pPr>
            <a:endParaRPr lang="da-DK" b="1"/>
          </a:p>
          <a:p>
            <a:endParaRPr lang="da-DK" sz="2400"/>
          </a:p>
          <a:p>
            <a:pPr marL="0" indent="0">
              <a:buNone/>
            </a:pPr>
            <a:endParaRPr lang="da-DK" b="1"/>
          </a:p>
        </p:txBody>
      </p:sp>
      <p:sp>
        <p:nvSpPr>
          <p:cNvPr id="2" name="Tekstfelt 1">
            <a:extLst>
              <a:ext uri="{FF2B5EF4-FFF2-40B4-BE49-F238E27FC236}">
                <a16:creationId xmlns:a16="http://schemas.microsoft.com/office/drawing/2014/main" id="{DE2535E0-6DAA-D45D-330E-6CE0A9873BD7}"/>
              </a:ext>
            </a:extLst>
          </p:cNvPr>
          <p:cNvSpPr txBox="1"/>
          <p:nvPr/>
        </p:nvSpPr>
        <p:spPr>
          <a:xfrm>
            <a:off x="394815" y="601429"/>
            <a:ext cx="11304495" cy="6093976"/>
          </a:xfrm>
          <a:prstGeom prst="rect">
            <a:avLst/>
          </a:prstGeom>
          <a:noFill/>
        </p:spPr>
        <p:txBody>
          <a:bodyPr wrap="square" lIns="91440" tIns="45720" rIns="91440" bIns="45720" anchor="t">
            <a:spAutoFit/>
          </a:bodyPr>
          <a:lstStyle/>
          <a:p>
            <a:pPr marL="0" indent="0">
              <a:buNone/>
            </a:pPr>
            <a:r>
              <a:rPr lang="da-DK" sz="3200" b="1"/>
              <a:t>Præsentation af rapporten - udfordringer</a:t>
            </a:r>
          </a:p>
          <a:p>
            <a:pPr marL="0" indent="0">
              <a:buNone/>
            </a:pPr>
            <a:endParaRPr lang="da-DK" sz="3200" b="1"/>
          </a:p>
          <a:p>
            <a:pPr marL="0" indent="0">
              <a:buNone/>
            </a:pPr>
            <a:r>
              <a:rPr lang="da-DK" sz="2400"/>
              <a:t>Rapporten viser følgende udfordringer for afdelingen:</a:t>
            </a:r>
            <a:endParaRPr lang="da-DK" sz="2400" dirty="0">
              <a:cs typeface="Arial"/>
            </a:endParaRPr>
          </a:p>
          <a:p>
            <a:pPr marL="285750" indent="-285750">
              <a:buFont typeface="Arial" panose="020B0604020202020204" pitchFamily="34" charset="0"/>
              <a:buChar char="•"/>
            </a:pPr>
            <a:r>
              <a:rPr lang="da-DK" sz="2400" i="1" dirty="0">
                <a:highlight>
                  <a:srgbClr val="FFFF00"/>
                </a:highlight>
                <a:cs typeface="Arial"/>
              </a:rPr>
              <a:t>Tag udgangspunkt i rapportens figur Top og bund; med fokus på de områder hvor afdelingen scorer</a:t>
            </a:r>
            <a:r>
              <a:rPr lang="da-DK" sz="2400" i="1">
                <a:highlight>
                  <a:srgbClr val="FFFF00"/>
                </a:highlight>
              </a:rPr>
              <a:t> </a:t>
            </a:r>
            <a:r>
              <a:rPr lang="da-DK" sz="2400" i="1" dirty="0">
                <a:highlight>
                  <a:srgbClr val="FFFF00"/>
                </a:highlight>
              </a:rPr>
              <a:t>lavest, </a:t>
            </a:r>
            <a:r>
              <a:rPr lang="da-DK" sz="2400" i="1">
                <a:highlight>
                  <a:srgbClr val="FFFF00"/>
                </a:highlight>
              </a:rPr>
              <a:t>og hvor der </a:t>
            </a:r>
            <a:r>
              <a:rPr lang="da-DK" sz="2400" i="1" dirty="0">
                <a:highlight>
                  <a:srgbClr val="FFFF00"/>
                </a:highlight>
              </a:rPr>
              <a:t>skal</a:t>
            </a:r>
            <a:r>
              <a:rPr lang="da-DK" sz="2400" i="1">
                <a:highlight>
                  <a:srgbClr val="FFFF00"/>
                </a:highlight>
              </a:rPr>
              <a:t> laves indsatser der forbedrer områderne</a:t>
            </a:r>
            <a:endParaRPr lang="da-DK">
              <a:cs typeface="Arial"/>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endParaRPr lang="da-DK" sz="2400" i="1">
              <a:highlight>
                <a:srgbClr val="FFFF00"/>
              </a:highlight>
            </a:endParaRPr>
          </a:p>
          <a:p>
            <a:r>
              <a:rPr lang="da-DK" sz="2400"/>
              <a:t>Spørgsmål: Er I enige I at det er vores udfordringer?</a:t>
            </a:r>
            <a:endParaRPr lang="da-DK" sz="2400" dirty="0">
              <a:cs typeface="Arial"/>
            </a:endParaRPr>
          </a:p>
          <a:p>
            <a:pPr marL="285750" indent="-285750">
              <a:buFont typeface="Arial" panose="020B0604020202020204" pitchFamily="34" charset="0"/>
              <a:buChar char="•"/>
            </a:pPr>
            <a:endParaRPr lang="da-DK" sz="1400" i="1">
              <a:highlight>
                <a:srgbClr val="FFFF00"/>
              </a:highlight>
            </a:endParaRPr>
          </a:p>
        </p:txBody>
      </p:sp>
      <p:sp>
        <p:nvSpPr>
          <p:cNvPr id="3" name="Tekstfelt 2">
            <a:extLst>
              <a:ext uri="{FF2B5EF4-FFF2-40B4-BE49-F238E27FC236}">
                <a16:creationId xmlns:a16="http://schemas.microsoft.com/office/drawing/2014/main" id="{E159CD91-B3C9-A4C0-C24C-8BE800E9834B}"/>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Præsentation af rapporten</a:t>
            </a:r>
          </a:p>
        </p:txBody>
      </p:sp>
    </p:spTree>
    <p:extLst>
      <p:ext uri="{BB962C8B-B14F-4D97-AF65-F5344CB8AC3E}">
        <p14:creationId xmlns:p14="http://schemas.microsoft.com/office/powerpoint/2010/main" val="3561252254"/>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8839F-EC4F-11AF-6AC6-06CA6D44531D}"/>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72AF70F3-A79F-76FA-C6B8-8829176AC8D4}"/>
              </a:ext>
            </a:extLst>
          </p:cNvPr>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996C730B-B601-78C1-BBE7-C8714C209ED1}"/>
              </a:ext>
            </a:extLst>
          </p:cNvPr>
          <p:cNvSpPr txBox="1"/>
          <p:nvPr/>
        </p:nvSpPr>
        <p:spPr>
          <a:xfrm>
            <a:off x="394815" y="601429"/>
            <a:ext cx="11304495" cy="1015663"/>
          </a:xfrm>
          <a:prstGeom prst="rect">
            <a:avLst/>
          </a:prstGeom>
          <a:noFill/>
        </p:spPr>
        <p:txBody>
          <a:bodyPr wrap="square">
            <a:spAutoFit/>
          </a:bodyPr>
          <a:lstStyle/>
          <a:p>
            <a:pPr marL="0" indent="0">
              <a:buNone/>
            </a:pPr>
            <a:endParaRPr lang="da-DK" b="1"/>
          </a:p>
          <a:p>
            <a:endParaRPr lang="da-DK" sz="2400"/>
          </a:p>
          <a:p>
            <a:pPr marL="0" indent="0">
              <a:buNone/>
            </a:pPr>
            <a:endParaRPr lang="da-DK" b="1"/>
          </a:p>
        </p:txBody>
      </p:sp>
      <p:sp>
        <p:nvSpPr>
          <p:cNvPr id="2" name="Tekstfelt 1">
            <a:extLst>
              <a:ext uri="{FF2B5EF4-FFF2-40B4-BE49-F238E27FC236}">
                <a16:creationId xmlns:a16="http://schemas.microsoft.com/office/drawing/2014/main" id="{3D7193C7-5C14-A440-8EC2-E38AD13DCAF4}"/>
              </a:ext>
            </a:extLst>
          </p:cNvPr>
          <p:cNvSpPr txBox="1"/>
          <p:nvPr/>
        </p:nvSpPr>
        <p:spPr>
          <a:xfrm>
            <a:off x="394815" y="601429"/>
            <a:ext cx="11304495" cy="2554545"/>
          </a:xfrm>
          <a:prstGeom prst="rect">
            <a:avLst/>
          </a:prstGeom>
          <a:noFill/>
        </p:spPr>
        <p:txBody>
          <a:bodyPr wrap="square" lIns="91440" tIns="45720" rIns="91440" bIns="45720" anchor="t">
            <a:spAutoFit/>
          </a:bodyPr>
          <a:lstStyle/>
          <a:p>
            <a:pPr marL="0" indent="0">
              <a:buNone/>
            </a:pPr>
            <a:r>
              <a:rPr lang="da-DK" sz="3200" b="1"/>
              <a:t>Præsentation af rapporten – udvalgte </a:t>
            </a:r>
            <a:r>
              <a:rPr lang="da-DK" sz="3200" b="1" dirty="0"/>
              <a:t>fokusområder</a:t>
            </a:r>
            <a:endParaRPr lang="da-DK" sz="3200" b="1"/>
          </a:p>
          <a:p>
            <a:pPr marL="0" indent="0">
              <a:buNone/>
            </a:pPr>
            <a:endParaRPr lang="da-DK" sz="3200" b="1"/>
          </a:p>
          <a:p>
            <a:pPr marL="0" indent="0">
              <a:buNone/>
            </a:pPr>
            <a:r>
              <a:rPr lang="da-DK" sz="2400"/>
              <a:t>Følgende fokusområder, kan være interessant at </a:t>
            </a:r>
            <a:r>
              <a:rPr lang="da-DK" sz="2400" dirty="0"/>
              <a:t>arbejde </a:t>
            </a:r>
            <a:r>
              <a:rPr lang="da-DK" sz="2400"/>
              <a:t>videre med:</a:t>
            </a:r>
            <a:endParaRPr lang="da-DK" sz="2400" dirty="0">
              <a:cs typeface="Arial"/>
            </a:endParaRPr>
          </a:p>
          <a:p>
            <a:pPr marL="285750" indent="-285750">
              <a:buFont typeface="Arial" panose="020B0604020202020204" pitchFamily="34" charset="0"/>
              <a:buChar char="•"/>
            </a:pPr>
            <a:r>
              <a:rPr lang="da-DK" sz="2400" i="1">
                <a:highlight>
                  <a:srgbClr val="FFFF00"/>
                </a:highlight>
              </a:rPr>
              <a:t>Indsæt de </a:t>
            </a:r>
            <a:r>
              <a:rPr lang="da-DK" sz="2400" i="1" dirty="0">
                <a:highlight>
                  <a:srgbClr val="FFFF00"/>
                </a:highlight>
              </a:rPr>
              <a:t>fokusområder</a:t>
            </a:r>
            <a:r>
              <a:rPr lang="da-DK" sz="2400" i="1">
                <a:highlight>
                  <a:srgbClr val="FFFF00"/>
                </a:highlight>
              </a:rPr>
              <a:t>, som leder og AMR finder særligt interessante at arbejde videre med (de behøver ikke være områder, der scorer enten lavt eller højt)</a:t>
            </a:r>
            <a:endParaRPr lang="da-DK" sz="1400" i="1" dirty="0">
              <a:highlight>
                <a:srgbClr val="FFFF00"/>
              </a:highlight>
              <a:cs typeface="Arial"/>
            </a:endParaRPr>
          </a:p>
        </p:txBody>
      </p:sp>
      <p:sp>
        <p:nvSpPr>
          <p:cNvPr id="3" name="Tekstfelt 2">
            <a:extLst>
              <a:ext uri="{FF2B5EF4-FFF2-40B4-BE49-F238E27FC236}">
                <a16:creationId xmlns:a16="http://schemas.microsoft.com/office/drawing/2014/main" id="{2CEF08E5-74DA-AB88-ED9E-B070425B7492}"/>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Præsentation af rapporten</a:t>
            </a:r>
          </a:p>
        </p:txBody>
      </p:sp>
    </p:spTree>
    <p:extLst>
      <p:ext uri="{BB962C8B-B14F-4D97-AF65-F5344CB8AC3E}">
        <p14:creationId xmlns:p14="http://schemas.microsoft.com/office/powerpoint/2010/main" val="668903779"/>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60950-CFC6-A1E8-D439-C1F42BDD09AC}"/>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7AF42321-766B-3CF8-8620-D46FE9708898}"/>
              </a:ext>
            </a:extLst>
          </p:cNvPr>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B3A12F77-F9B6-3E0A-44AC-D32E483C42D0}"/>
              </a:ext>
            </a:extLst>
          </p:cNvPr>
          <p:cNvSpPr txBox="1"/>
          <p:nvPr/>
        </p:nvSpPr>
        <p:spPr>
          <a:xfrm>
            <a:off x="394815" y="601429"/>
            <a:ext cx="11304495" cy="1015663"/>
          </a:xfrm>
          <a:prstGeom prst="rect">
            <a:avLst/>
          </a:prstGeom>
          <a:noFill/>
        </p:spPr>
        <p:txBody>
          <a:bodyPr wrap="square">
            <a:spAutoFit/>
          </a:bodyPr>
          <a:lstStyle/>
          <a:p>
            <a:pPr marL="0" indent="0">
              <a:buNone/>
            </a:pPr>
            <a:endParaRPr lang="da-DK" b="1"/>
          </a:p>
          <a:p>
            <a:endParaRPr lang="da-DK" sz="2400"/>
          </a:p>
          <a:p>
            <a:pPr marL="0" indent="0">
              <a:buNone/>
            </a:pPr>
            <a:endParaRPr lang="da-DK" b="1"/>
          </a:p>
        </p:txBody>
      </p:sp>
      <p:sp>
        <p:nvSpPr>
          <p:cNvPr id="2" name="Tekstfelt 1">
            <a:extLst>
              <a:ext uri="{FF2B5EF4-FFF2-40B4-BE49-F238E27FC236}">
                <a16:creationId xmlns:a16="http://schemas.microsoft.com/office/drawing/2014/main" id="{074886FC-5FF7-63DF-875C-9B4296EC11FD}"/>
              </a:ext>
            </a:extLst>
          </p:cNvPr>
          <p:cNvSpPr txBox="1"/>
          <p:nvPr/>
        </p:nvSpPr>
        <p:spPr>
          <a:xfrm>
            <a:off x="394815" y="601429"/>
            <a:ext cx="11304495" cy="4955203"/>
          </a:xfrm>
          <a:prstGeom prst="rect">
            <a:avLst/>
          </a:prstGeom>
          <a:noFill/>
        </p:spPr>
        <p:txBody>
          <a:bodyPr wrap="square" lIns="91440" tIns="45720" rIns="91440" bIns="45720" anchor="t">
            <a:spAutoFit/>
          </a:bodyPr>
          <a:lstStyle/>
          <a:p>
            <a:r>
              <a:rPr lang="da-DK" sz="3200" b="1"/>
              <a:t>Drøftelse af resultaterne</a:t>
            </a:r>
            <a:r>
              <a:rPr lang="da-DK" sz="3200" b="1" dirty="0"/>
              <a:t> i plenum</a:t>
            </a:r>
          </a:p>
          <a:p>
            <a:pPr marL="0" indent="0">
              <a:buNone/>
            </a:pPr>
            <a:endParaRPr lang="da-DK" sz="3200" b="1" i="1">
              <a:highlight>
                <a:srgbClr val="FFFF00"/>
              </a:highlight>
            </a:endParaRPr>
          </a:p>
          <a:p>
            <a:pPr marL="285750" lvl="0" indent="-285750">
              <a:buFont typeface="Arial" panose="020B0604020202020204" pitchFamily="34" charset="0"/>
              <a:buChar char="•"/>
            </a:pPr>
            <a:r>
              <a:rPr lang="da-DK" sz="2400"/>
              <a:t>Hvilke resultater overrasker? </a:t>
            </a:r>
            <a:endParaRPr lang="da-DK" sz="2400" dirty="0">
              <a:cs typeface="Arial"/>
            </a:endParaRPr>
          </a:p>
          <a:p>
            <a:pPr marL="285750" indent="-285750">
              <a:buFont typeface="Arial" panose="020B0604020202020204" pitchFamily="34" charset="0"/>
              <a:buChar char="•"/>
            </a:pPr>
            <a:r>
              <a:rPr lang="da-DK" sz="2400"/>
              <a:t>Hvilke resultater er vi glade for og hvilke ønsker vi at forbedre?</a:t>
            </a:r>
            <a:endParaRPr lang="da-DK" sz="2400">
              <a:cs typeface="Arial"/>
            </a:endParaRPr>
          </a:p>
          <a:p>
            <a:pPr marL="285750" lvl="0" indent="-285750">
              <a:buFont typeface="Arial" panose="020B0604020202020204" pitchFamily="34" charset="0"/>
              <a:buChar char="•"/>
            </a:pPr>
            <a:r>
              <a:rPr lang="da-DK" sz="2400"/>
              <a:t>Kan resultaterne tolkes på forskellige måder?</a:t>
            </a:r>
            <a:br>
              <a:rPr lang="da-DK" sz="2400"/>
            </a:br>
            <a:endParaRPr lang="da-DK" sz="2400"/>
          </a:p>
          <a:p>
            <a:pPr marL="285750" lvl="0" indent="-285750">
              <a:buFont typeface="Arial" panose="020B0604020202020204" pitchFamily="34" charset="0"/>
              <a:buChar char="•"/>
            </a:pPr>
            <a:r>
              <a:rPr lang="da-DK" sz="2400"/>
              <a:t>Er der emner I savner at undersøgelsen havde inddraget?</a:t>
            </a:r>
            <a:endParaRPr lang="da-DK" sz="2400" dirty="0">
              <a:cs typeface="Arial"/>
            </a:endParaRPr>
          </a:p>
          <a:p>
            <a:pPr marL="285750" indent="-285750">
              <a:buFont typeface="Arial" panose="020B0604020202020204" pitchFamily="34" charset="0"/>
              <a:buChar char="•"/>
            </a:pPr>
            <a:r>
              <a:rPr lang="da-DK" sz="2400"/>
              <a:t>Er der emner ang. det psykiske arbejdsmiljø som undersøgelsen ikke har dækket, der bør tales om?</a:t>
            </a:r>
            <a:endParaRPr lang="da-DK" sz="2400" dirty="0">
              <a:cs typeface="Arial"/>
            </a:endParaRPr>
          </a:p>
          <a:p>
            <a:pPr marL="285750" indent="-285750">
              <a:buFont typeface="Arial" panose="020B0604020202020204" pitchFamily="34" charset="0"/>
              <a:buChar char="•"/>
            </a:pPr>
            <a:endParaRPr lang="da-DK" sz="2400" i="1">
              <a:highlight>
                <a:srgbClr val="FFFF00"/>
              </a:highlight>
            </a:endParaRPr>
          </a:p>
          <a:p>
            <a:pPr marL="285750" indent="-285750">
              <a:buFont typeface="Arial" panose="020B0604020202020204" pitchFamily="34" charset="0"/>
              <a:buChar char="•"/>
            </a:pPr>
            <a:endParaRPr lang="da-DK" sz="2400" i="1">
              <a:highlight>
                <a:srgbClr val="FFFF00"/>
              </a:highlight>
            </a:endParaRPr>
          </a:p>
          <a:p>
            <a:endParaRPr lang="da-DK" sz="3600" i="1">
              <a:highlight>
                <a:srgbClr val="FFFF00"/>
              </a:highlight>
            </a:endParaRPr>
          </a:p>
        </p:txBody>
      </p:sp>
      <p:sp>
        <p:nvSpPr>
          <p:cNvPr id="3" name="Tekstfelt 2">
            <a:extLst>
              <a:ext uri="{FF2B5EF4-FFF2-40B4-BE49-F238E27FC236}">
                <a16:creationId xmlns:a16="http://schemas.microsoft.com/office/drawing/2014/main" id="{9F00959D-DEF2-9991-7D2E-330174B37AA6}"/>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Præsentation af rapporten</a:t>
            </a:r>
          </a:p>
        </p:txBody>
      </p:sp>
    </p:spTree>
    <p:extLst>
      <p:ext uri="{BB962C8B-B14F-4D97-AF65-F5344CB8AC3E}">
        <p14:creationId xmlns:p14="http://schemas.microsoft.com/office/powerpoint/2010/main" val="1142659482"/>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6D138-18BC-F2C8-41E5-7D90134E54FE}"/>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900DF2EE-D494-F438-7CE1-AA7E6FBB6459}"/>
              </a:ext>
            </a:extLst>
          </p:cNvPr>
          <p:cNvSpPr/>
          <p:nvPr/>
        </p:nvSpPr>
        <p:spPr>
          <a:xfrm>
            <a:off x="394815" y="168670"/>
            <a:ext cx="11043822" cy="1446550"/>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da-DK" sz="4400" b="1" i="0" u="none" strike="noStrike" kern="1200" cap="none" spc="0" normalizeH="0" baseline="0" noProof="0">
                <a:ln>
                  <a:noFill/>
                </a:ln>
                <a:solidFill>
                  <a:srgbClr val="314A5C"/>
                </a:solidFill>
                <a:effectLst/>
                <a:uLnTx/>
                <a:uFillTx/>
                <a:latin typeface="Arial" charset="0"/>
                <a:ea typeface="+mn-ea"/>
                <a:cs typeface="+mn-cs"/>
              </a:rPr>
            </a:br>
            <a:endParaRPr kumimoji="0" lang="da-DK" sz="4400" b="1" i="0" u="none" strike="noStrike" kern="1200" cap="none" spc="0" normalizeH="0" baseline="0" noProof="0">
              <a:ln>
                <a:noFill/>
              </a:ln>
              <a:solidFill>
                <a:srgbClr val="314A5C"/>
              </a:solidFill>
              <a:effectLst/>
              <a:uLnTx/>
              <a:uFillTx/>
              <a:latin typeface="Arial"/>
              <a:ea typeface="+mn-ea"/>
              <a:cs typeface="Calibri"/>
            </a:endParaRPr>
          </a:p>
        </p:txBody>
      </p:sp>
      <p:sp>
        <p:nvSpPr>
          <p:cNvPr id="5" name="Tekstfelt 4">
            <a:extLst>
              <a:ext uri="{FF2B5EF4-FFF2-40B4-BE49-F238E27FC236}">
                <a16:creationId xmlns:a16="http://schemas.microsoft.com/office/drawing/2014/main" id="{FDFF0B7D-6586-FEA9-AFA2-09E16F0DA052}"/>
              </a:ext>
            </a:extLst>
          </p:cNvPr>
          <p:cNvSpPr txBox="1"/>
          <p:nvPr/>
        </p:nvSpPr>
        <p:spPr>
          <a:xfrm>
            <a:off x="394815" y="601429"/>
            <a:ext cx="11304495" cy="1015663"/>
          </a:xfrm>
          <a:prstGeom prst="rect">
            <a:avLst/>
          </a:prstGeom>
          <a:noFill/>
        </p:spPr>
        <p:txBody>
          <a:bodyPr wrap="square">
            <a:spAutoFit/>
          </a:bodyPr>
          <a:lstStyle/>
          <a:p>
            <a:pPr marL="0" indent="0">
              <a:buNone/>
            </a:pPr>
            <a:endParaRPr lang="da-DK" b="1"/>
          </a:p>
          <a:p>
            <a:endParaRPr lang="da-DK" sz="2400"/>
          </a:p>
          <a:p>
            <a:pPr marL="0" indent="0">
              <a:buNone/>
            </a:pPr>
            <a:endParaRPr lang="da-DK" b="1"/>
          </a:p>
        </p:txBody>
      </p:sp>
      <p:sp>
        <p:nvSpPr>
          <p:cNvPr id="2" name="Tekstfelt 1">
            <a:extLst>
              <a:ext uri="{FF2B5EF4-FFF2-40B4-BE49-F238E27FC236}">
                <a16:creationId xmlns:a16="http://schemas.microsoft.com/office/drawing/2014/main" id="{5F206EFC-8BC1-617F-A1FC-5F20900B75E9}"/>
              </a:ext>
            </a:extLst>
          </p:cNvPr>
          <p:cNvSpPr txBox="1"/>
          <p:nvPr/>
        </p:nvSpPr>
        <p:spPr>
          <a:xfrm>
            <a:off x="394815" y="601429"/>
            <a:ext cx="11304495" cy="4462760"/>
          </a:xfrm>
          <a:prstGeom prst="rect">
            <a:avLst/>
          </a:prstGeom>
          <a:noFill/>
        </p:spPr>
        <p:txBody>
          <a:bodyPr wrap="square" lIns="91440" tIns="45720" rIns="91440" bIns="45720" anchor="t">
            <a:spAutoFit/>
          </a:bodyPr>
          <a:lstStyle/>
          <a:p>
            <a:r>
              <a:rPr lang="da-DK" sz="3200" b="1"/>
              <a:t>Identifikation af temaer</a:t>
            </a:r>
            <a:endParaRPr lang="da-DK" sz="3200" b="1" dirty="0"/>
          </a:p>
          <a:p>
            <a:endParaRPr lang="da-DK" sz="2400"/>
          </a:p>
          <a:p>
            <a:r>
              <a:rPr lang="da-DK" sz="2400" b="1" dirty="0">
                <a:cs typeface="Arial"/>
              </a:rPr>
              <a:t>Gruppearbejde</a:t>
            </a:r>
          </a:p>
          <a:p>
            <a:pPr marL="342900" indent="-342900">
              <a:buFont typeface="Arial" panose="020B0604020202020204" pitchFamily="34" charset="0"/>
              <a:buChar char="•"/>
            </a:pPr>
            <a:r>
              <a:rPr lang="da-DK" sz="2400"/>
              <a:t>Hvilke temaer ser flest sig berørt af?</a:t>
            </a:r>
            <a:endParaRPr lang="da-DK" sz="2400" dirty="0">
              <a:cs typeface="Arial"/>
            </a:endParaRPr>
          </a:p>
          <a:p>
            <a:pPr marL="342900" indent="-342900">
              <a:buFont typeface="Arial" panose="020B0604020202020204" pitchFamily="34" charset="0"/>
              <a:buChar char="•"/>
            </a:pPr>
            <a:r>
              <a:rPr lang="da-DK" sz="2400"/>
              <a:t>Hvor oplever vi størst behov for forbedring?</a:t>
            </a:r>
            <a:endParaRPr lang="da-DK" sz="2400" dirty="0">
              <a:cs typeface="Arial"/>
            </a:endParaRPr>
          </a:p>
          <a:p>
            <a:pPr marL="342900" indent="-342900">
              <a:buFont typeface="Arial" panose="020B0604020202020204" pitchFamily="34" charset="0"/>
              <a:buChar char="•"/>
            </a:pPr>
            <a:r>
              <a:rPr lang="da-DK" sz="2400"/>
              <a:t>Hvad understøtter vores kerneopgave bedst?</a:t>
            </a:r>
            <a:endParaRPr lang="da-DK" sz="2400" dirty="0">
              <a:cs typeface="Arial"/>
            </a:endParaRPr>
          </a:p>
          <a:p>
            <a:pPr marL="342900" indent="-342900">
              <a:buFont typeface="Arial" panose="020B0604020202020204" pitchFamily="34" charset="0"/>
              <a:buChar char="•"/>
            </a:pPr>
            <a:endParaRPr lang="da-DK" sz="2400"/>
          </a:p>
          <a:p>
            <a:endParaRPr lang="da-DK" sz="2400" b="1" dirty="0">
              <a:cs typeface="Arial"/>
            </a:endParaRPr>
          </a:p>
          <a:p>
            <a:r>
              <a:rPr lang="da-DK" sz="2400" b="1" dirty="0"/>
              <a:t>Opsamling i plenum</a:t>
            </a:r>
            <a:endParaRPr lang="da-DK" sz="2400" dirty="0">
              <a:cs typeface="Arial"/>
            </a:endParaRPr>
          </a:p>
          <a:p>
            <a:pPr marL="342900" indent="-342900">
              <a:buFont typeface="Arial" panose="020B0604020202020204" pitchFamily="34" charset="0"/>
              <a:buChar char="•"/>
            </a:pPr>
            <a:r>
              <a:rPr lang="da-DK" sz="2400"/>
              <a:t>Hvilke </a:t>
            </a:r>
            <a:r>
              <a:rPr lang="da-DK" sz="2400" dirty="0"/>
              <a:t>2-4 </a:t>
            </a:r>
            <a:r>
              <a:rPr lang="da-DK" sz="2400"/>
              <a:t>temaer er </a:t>
            </a:r>
            <a:r>
              <a:rPr lang="da-DK" sz="2400" dirty="0"/>
              <a:t>vigtige </a:t>
            </a:r>
            <a:r>
              <a:rPr lang="da-DK" sz="2400"/>
              <a:t>for os</a:t>
            </a:r>
            <a:r>
              <a:rPr lang="da-DK" sz="2400" dirty="0"/>
              <a:t> at</a:t>
            </a:r>
            <a:r>
              <a:rPr lang="da-DK" sz="2400"/>
              <a:t> arbejde videre med?</a:t>
            </a:r>
            <a:endParaRPr lang="da-DK" sz="2400" dirty="0">
              <a:cs typeface="Arial"/>
            </a:endParaRPr>
          </a:p>
          <a:p>
            <a:endParaRPr lang="da-DK" sz="3600" i="1">
              <a:highlight>
                <a:srgbClr val="FFFF00"/>
              </a:highlight>
            </a:endParaRPr>
          </a:p>
        </p:txBody>
      </p:sp>
      <p:sp>
        <p:nvSpPr>
          <p:cNvPr id="3" name="Tekstfelt 2">
            <a:extLst>
              <a:ext uri="{FF2B5EF4-FFF2-40B4-BE49-F238E27FC236}">
                <a16:creationId xmlns:a16="http://schemas.microsoft.com/office/drawing/2014/main" id="{154066B9-B084-CD0B-ED77-8D44FD08E8A5}"/>
              </a:ext>
            </a:extLst>
          </p:cNvPr>
          <p:cNvSpPr txBox="1"/>
          <p:nvPr/>
        </p:nvSpPr>
        <p:spPr>
          <a:xfrm>
            <a:off x="8605381" y="116757"/>
            <a:ext cx="3750085" cy="369332"/>
          </a:xfrm>
          <a:prstGeom prst="rect">
            <a:avLst/>
          </a:prstGeom>
          <a:solidFill>
            <a:schemeClr val="accent5"/>
          </a:solidFill>
        </p:spPr>
        <p:txBody>
          <a:bodyPr wrap="square" rtlCol="0">
            <a:spAutoFit/>
          </a:bodyPr>
          <a:lstStyle/>
          <a:p>
            <a:r>
              <a:rPr lang="da-DK" b="1"/>
              <a:t>Identifikation af temaer</a:t>
            </a:r>
          </a:p>
        </p:txBody>
      </p:sp>
    </p:spTree>
    <p:extLst>
      <p:ext uri="{BB962C8B-B14F-4D97-AF65-F5344CB8AC3E}">
        <p14:creationId xmlns:p14="http://schemas.microsoft.com/office/powerpoint/2010/main" val="2523675246"/>
      </p:ext>
    </p:extLst>
  </p:cSld>
  <p:clrMapOvr>
    <a:masterClrMapping/>
  </p:clrMapOvr>
  <mc:AlternateContent xmlns:mc="http://schemas.openxmlformats.org/markup-compatibility/2006" xmlns:p159="http://schemas.microsoft.com/office/powerpoint/2015/09/main">
    <mc:Choice Requires="p159">
      <p:transition spd="med">
        <p159:morph option="byObject"/>
      </p:transition>
    </mc:Choice>
    <mc:Fallback xmlns="">
      <p:transition spd="med">
        <p:fade/>
      </p:transition>
    </mc:Fallback>
  </mc:AlternateContent>
</p:sld>
</file>

<file path=ppt/theme/theme1.xml><?xml version="1.0" encoding="utf-8"?>
<a:theme xmlns:a="http://schemas.openxmlformats.org/drawingml/2006/main" name="Jammerbugt tema">
  <a:themeElements>
    <a:clrScheme name="Jammerbugt">
      <a:dk1>
        <a:srgbClr val="314A5C"/>
      </a:dk1>
      <a:lt1>
        <a:srgbClr val="FFFFFF"/>
      </a:lt1>
      <a:dk2>
        <a:srgbClr val="314A5C"/>
      </a:dk2>
      <a:lt2>
        <a:srgbClr val="D0DFE8"/>
      </a:lt2>
      <a:accent1>
        <a:srgbClr val="61666B"/>
      </a:accent1>
      <a:accent2>
        <a:srgbClr val="849F7A"/>
      </a:accent2>
      <a:accent3>
        <a:srgbClr val="B7CFB0"/>
      </a:accent3>
      <a:accent4>
        <a:srgbClr val="F6E12F"/>
      </a:accent4>
      <a:accent5>
        <a:srgbClr val="E9530E"/>
      </a:accent5>
      <a:accent6>
        <a:srgbClr val="4B2713"/>
      </a:accent6>
      <a:hlink>
        <a:srgbClr val="5A9BBC"/>
      </a:hlink>
      <a:folHlink>
        <a:srgbClr val="61666B"/>
      </a:folHlink>
    </a:clrScheme>
    <a:fontScheme name="Jammerbugt tekst">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aesentation-med-farve-bokse-og-grafik  -  Skrivebeskyttet" id="{C4D5EF14-B610-47A8-8C19-46DC1F405D6C}" vid="{E715C96D-91C7-4886-A74E-507D0FCB7EC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F02E54D611D32948A4F9A4D534616271" ma:contentTypeVersion="6" ma:contentTypeDescription="Opret et nyt dokument." ma:contentTypeScope="" ma:versionID="e3670b3a3fae2384ed9eeb9d141c07c5">
  <xsd:schema xmlns:xsd="http://www.w3.org/2001/XMLSchema" xmlns:xs="http://www.w3.org/2001/XMLSchema" xmlns:p="http://schemas.microsoft.com/office/2006/metadata/properties" xmlns:ns2="a784639c-a779-456b-ab3e-e8be68d414b0" xmlns:ns3="d87edda4-b5ff-4392-9718-497d99b3207c" targetNamespace="http://schemas.microsoft.com/office/2006/metadata/properties" ma:root="true" ma:fieldsID="39c053bdfde1047298788327eb95656d" ns2:_="" ns3:_="">
    <xsd:import namespace="a784639c-a779-456b-ab3e-e8be68d414b0"/>
    <xsd:import namespace="d87edda4-b5ff-4392-9718-497d99b320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84639c-a779-456b-ab3e-e8be68d414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7edda4-b5ff-4392-9718-497d99b3207c" elementFormDefault="qualified">
    <xsd:import namespace="http://schemas.microsoft.com/office/2006/documentManagement/types"/>
    <xsd:import namespace="http://schemas.microsoft.com/office/infopath/2007/PartnerControls"/>
    <xsd:element name="SharedWithUsers" ma:index="12"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38F3353-883A-4AA7-901D-81AC971844B0}">
  <ds:schemaRefs>
    <ds:schemaRef ds:uri="http://schemas.microsoft.com/sharepoint/v3/contenttype/forms"/>
  </ds:schemaRefs>
</ds:datastoreItem>
</file>

<file path=customXml/itemProps2.xml><?xml version="1.0" encoding="utf-8"?>
<ds:datastoreItem xmlns:ds="http://schemas.openxmlformats.org/officeDocument/2006/customXml" ds:itemID="{F373ED54-398F-4E9D-A861-343171F1C0DB}">
  <ds:schemaRefs>
    <ds:schemaRef ds:uri="a784639c-a779-456b-ab3e-e8be68d414b0"/>
    <ds:schemaRef ds:uri="d87edda4-b5ff-4392-9718-497d99b3207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332E6F1-6C51-4449-8DB7-500F238BF9CC}">
  <ds:schemaRefs>
    <ds:schemaRef ds:uri="a784639c-a779-456b-ab3e-e8be68d414b0"/>
    <ds:schemaRef ds:uri="http://purl.org/dc/elements/1.1/"/>
    <ds:schemaRef ds:uri="http://purl.org/dc/dcmitype/"/>
    <ds:schemaRef ds:uri="http://www.w3.org/XML/1998/namespace"/>
    <ds:schemaRef ds:uri="http://purl.org/dc/terms/"/>
    <ds:schemaRef ds:uri="d87edda4-b5ff-4392-9718-497d99b3207c"/>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0</TotalTime>
  <Words>2008</Words>
  <Application>Microsoft Office PowerPoint</Application>
  <PresentationFormat>Widescreen</PresentationFormat>
  <Paragraphs>245</Paragraphs>
  <Slides>12</Slides>
  <Notes>12</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12</vt:i4>
      </vt:variant>
    </vt:vector>
  </HeadingPairs>
  <TitlesOfParts>
    <vt:vector size="16" baseType="lpstr">
      <vt:lpstr>Aptos</vt:lpstr>
      <vt:lpstr>Arial</vt:lpstr>
      <vt:lpstr>Arial,Sans-Serif</vt:lpstr>
      <vt:lpstr>Jammerbugt 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Rikke Krogsgaard Eriksen</dc:creator>
  <cp:lastModifiedBy>Rikke Krogsgaard Eriksen</cp:lastModifiedBy>
  <cp:revision>3</cp:revision>
  <cp:lastPrinted>2022-09-19T10:53:21Z</cp:lastPrinted>
  <dcterms:created xsi:type="dcterms:W3CDTF">2021-08-16T11:20:24Z</dcterms:created>
  <dcterms:modified xsi:type="dcterms:W3CDTF">2026-01-22T08:33:14Z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0x010100F02E54D611D32948A4F9A4D534616271</vt:lpwstr>
  </property>
</Properties>
</file>